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5.xml" ContentType="application/vnd.openxmlformats-officedocument.drawingml.chartshapes+xml"/>
  <Override PartName="/ppt/charts/chart2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8.xml" ContentType="application/vnd.openxmlformats-officedocument.presentationml.notesSlide+xml"/>
  <Override PartName="/ppt/charts/chart2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handoutMasterIdLst>
    <p:handoutMasterId r:id="rId50"/>
  </p:handoutMasterIdLst>
  <p:sldIdLst>
    <p:sldId id="257" r:id="rId3"/>
    <p:sldId id="431" r:id="rId4"/>
    <p:sldId id="439" r:id="rId5"/>
    <p:sldId id="434" r:id="rId6"/>
    <p:sldId id="574" r:id="rId7"/>
    <p:sldId id="495" r:id="rId8"/>
    <p:sldId id="493" r:id="rId9"/>
    <p:sldId id="576" r:id="rId10"/>
    <p:sldId id="542" r:id="rId11"/>
    <p:sldId id="573" r:id="rId12"/>
    <p:sldId id="503" r:id="rId13"/>
    <p:sldId id="541" r:id="rId14"/>
    <p:sldId id="483" r:id="rId15"/>
    <p:sldId id="485" r:id="rId16"/>
    <p:sldId id="579" r:id="rId17"/>
    <p:sldId id="506" r:id="rId18"/>
    <p:sldId id="582" r:id="rId19"/>
    <p:sldId id="581" r:id="rId20"/>
    <p:sldId id="545" r:id="rId21"/>
    <p:sldId id="583" r:id="rId22"/>
    <p:sldId id="547" r:id="rId23"/>
    <p:sldId id="584" r:id="rId24"/>
    <p:sldId id="549" r:id="rId25"/>
    <p:sldId id="550" r:id="rId26"/>
    <p:sldId id="551" r:id="rId27"/>
    <p:sldId id="552" r:id="rId28"/>
    <p:sldId id="553" r:id="rId29"/>
    <p:sldId id="587" r:id="rId30"/>
    <p:sldId id="555" r:id="rId31"/>
    <p:sldId id="556" r:id="rId32"/>
    <p:sldId id="558" r:id="rId33"/>
    <p:sldId id="559" r:id="rId34"/>
    <p:sldId id="560" r:id="rId35"/>
    <p:sldId id="561" r:id="rId36"/>
    <p:sldId id="585" r:id="rId37"/>
    <p:sldId id="563" r:id="rId38"/>
    <p:sldId id="564" r:id="rId39"/>
    <p:sldId id="565" r:id="rId40"/>
    <p:sldId id="566" r:id="rId41"/>
    <p:sldId id="567" r:id="rId42"/>
    <p:sldId id="568" r:id="rId43"/>
    <p:sldId id="569" r:id="rId44"/>
    <p:sldId id="570" r:id="rId45"/>
    <p:sldId id="571" r:id="rId46"/>
    <p:sldId id="586" r:id="rId47"/>
    <p:sldId id="319" r:id="rId4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80" autoAdjust="0"/>
    <p:restoredTop sz="94660"/>
  </p:normalViewPr>
  <p:slideViewPr>
    <p:cSldViewPr>
      <p:cViewPr>
        <p:scale>
          <a:sx n="100" d="100"/>
          <a:sy n="100" d="100"/>
        </p:scale>
        <p:origin x="-89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dc1\deps\&#1050;&#1072;&#1085;&#1094;&#1077;&#1083;&#1103;&#1088;&#1080;&#1103;\1%20&#1057;&#1074;&#1080;&#1089;&#1090;&#1091;&#1085;&#1086;&#1074;%20&#1040;.&#1040;\&#1041;&#1070;&#1044;&#1046;&#1045;&#1058;%202014\&#1054;&#1090;&#1095;&#1077;&#1090;%20&#1085;&#1072;%2001.01.2015\&#1055;&#1088;&#1077;&#1076;&#1074;&#1072;&#1088;&#1080;&#1090;&#1077;&#1083;&#1100;&#1085;&#1099;&#1081;%20&#1086;&#1090;&#1095;&#1077;&#1090;\&#1043;&#1088;&#1072;&#1092;&#1080;&#1082;&#1080;%20&#1079;&#1072;%202014%20&#1075;.%20(&#1086;&#1087;&#1077;&#1088;.%20&#1076;&#1072;&#1085;&#1085;&#1099;&#1077;)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dc1\deps\&#1050;&#1072;&#1085;&#1094;&#1077;&#1083;&#1103;&#1088;&#1080;&#1103;\1%20&#1057;&#1074;&#1080;&#1089;&#1090;&#1091;&#1085;&#1086;&#1074;%20&#1040;.&#1040;\&#1041;&#1070;&#1044;&#1046;&#1045;&#1058;%202014\&#1054;&#1090;&#1095;&#1077;&#1090;%20&#1085;&#1072;%2001.01.2015\&#1055;&#1088;&#1077;&#1076;&#1074;&#1072;&#1088;&#1080;&#1090;&#1077;&#1083;&#1100;&#1085;&#1099;&#1081;%20&#1086;&#1090;&#1095;&#1077;&#1090;\&#1043;&#1088;&#1072;&#1092;&#1080;&#1082;&#1080;%20&#1079;&#1072;%202014%20&#1075;.%20(&#1086;&#1087;&#1077;&#1088;.%20&#1076;&#1072;&#1085;&#1085;&#1099;&#1077;).xls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6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Office%20PowerPoint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517054629135475E-2"/>
          <c:y val="9.1144553534318079E-2"/>
          <c:w val="0.89655588991663815"/>
          <c:h val="0.629232018296661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Параметры!$B$6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2F5E85"/>
            </a:solidFill>
            <a:ln w="38100"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71%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68%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696013691368498E-3"/>
                  <c:y val="-2.735023592270452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67%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70%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72%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71,7%</a:t>
                    </a:r>
                    <a:endParaRPr lang="en-US" dirty="0"/>
                  </a:p>
                </c:rich>
              </c:tx>
              <c:numFmt formatCode="General" sourceLinked="0"/>
              <c:spPr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Параметры!$C$3:$I$4</c:f>
              <c:strCache>
                <c:ptCount val="7"/>
                <c:pt idx="0">
                  <c:v>2012 г.</c:v>
                </c:pt>
                <c:pt idx="1">
                  <c:v>2013 г.</c:v>
                </c:pt>
                <c:pt idx="2">
                  <c:v>2014 г.
план</c:v>
                </c:pt>
                <c:pt idx="3">
                  <c:v>2014 г.
Факт</c:v>
                </c:pt>
                <c:pt idx="4">
                  <c:v>2015 г.
план</c:v>
                </c:pt>
                <c:pt idx="5">
                  <c:v>2016 г.
план</c:v>
                </c:pt>
                <c:pt idx="6">
                  <c:v>2017 г.
план</c:v>
                </c:pt>
              </c:strCache>
            </c:strRef>
          </c:cat>
          <c:val>
            <c:numRef>
              <c:f>Параметры!$C$6:$I$6</c:f>
              <c:numCache>
                <c:formatCode>#,##0.0</c:formatCode>
                <c:ptCount val="7"/>
                <c:pt idx="0">
                  <c:v>2684.6000000000004</c:v>
                </c:pt>
                <c:pt idx="1">
                  <c:v>3163.7</c:v>
                </c:pt>
                <c:pt idx="2">
                  <c:v>2726.3570000000022</c:v>
                </c:pt>
                <c:pt idx="3">
                  <c:v>2665.3999999999996</c:v>
                </c:pt>
                <c:pt idx="4">
                  <c:v>2824.2</c:v>
                </c:pt>
                <c:pt idx="5">
                  <c:v>2875.1</c:v>
                </c:pt>
                <c:pt idx="6">
                  <c:v>3190.6000000000004</c:v>
                </c:pt>
              </c:numCache>
            </c:numRef>
          </c:val>
        </c:ser>
        <c:ser>
          <c:idx val="1"/>
          <c:order val="1"/>
          <c:tx>
            <c:strRef>
              <c:f>Параметры!$B$9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29%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32%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33%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30%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28%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28,3%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Параметры!$C$3:$I$4</c:f>
              <c:strCache>
                <c:ptCount val="7"/>
                <c:pt idx="0">
                  <c:v>2012 г.</c:v>
                </c:pt>
                <c:pt idx="1">
                  <c:v>2013 г.</c:v>
                </c:pt>
                <c:pt idx="2">
                  <c:v>2014 г.
план</c:v>
                </c:pt>
                <c:pt idx="3">
                  <c:v>2014 г.
Факт</c:v>
                </c:pt>
                <c:pt idx="4">
                  <c:v>2015 г.
план</c:v>
                </c:pt>
                <c:pt idx="5">
                  <c:v>2016 г.
план</c:v>
                </c:pt>
                <c:pt idx="6">
                  <c:v>2017 г.
план</c:v>
                </c:pt>
              </c:strCache>
            </c:strRef>
          </c:cat>
          <c:val>
            <c:numRef>
              <c:f>Параметры!$C$9:$I$9</c:f>
              <c:numCache>
                <c:formatCode>#,##0.0</c:formatCode>
                <c:ptCount val="7"/>
                <c:pt idx="0">
                  <c:v>1083.5</c:v>
                </c:pt>
                <c:pt idx="1">
                  <c:v>1518.1999999999998</c:v>
                </c:pt>
                <c:pt idx="2">
                  <c:v>2056.7999999999997</c:v>
                </c:pt>
                <c:pt idx="3">
                  <c:v>1915.7</c:v>
                </c:pt>
                <c:pt idx="4">
                  <c:v>1371.7</c:v>
                </c:pt>
                <c:pt idx="5">
                  <c:v>1225.0999999999999</c:v>
                </c:pt>
                <c:pt idx="6">
                  <c:v>1261.3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42729984"/>
        <c:axId val="142731520"/>
      </c:barChart>
      <c:catAx>
        <c:axId val="1427299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142731520"/>
        <c:crosses val="autoZero"/>
        <c:auto val="1"/>
        <c:lblAlgn val="ctr"/>
        <c:lblOffset val="100"/>
        <c:noMultiLvlLbl val="0"/>
      </c:catAx>
      <c:valAx>
        <c:axId val="142731520"/>
        <c:scaling>
          <c:orientation val="minMax"/>
          <c:max val="5000"/>
        </c:scaling>
        <c:delete val="0"/>
        <c:axPos val="l"/>
        <c:numFmt formatCode="#,##0.0" sourceLinked="1"/>
        <c:majorTickMark val="out"/>
        <c:minorTickMark val="none"/>
        <c:tickLblPos val="nextTo"/>
        <c:crossAx val="142729984"/>
        <c:crosses val="autoZero"/>
        <c:crossBetween val="between"/>
        <c:majorUnit val="1000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2.4311261501717082E-2"/>
          <c:y val="0.89241881610090301"/>
          <c:w val="0.83485168193092629"/>
          <c:h val="6.9290853607323913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4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Кол-во дней</a:t>
            </a:r>
            <a:endParaRPr lang="ru-RU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47231903577842244"/>
          <c:y val="9.0890078740157476E-2"/>
        </c:manualLayout>
      </c:layout>
      <c:overlay val="0"/>
      <c:spPr>
        <a:noFill/>
        <a:ln w="25518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Дней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25518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2759">
                <a:noFill/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59">
                <a:noFill/>
                <a:prstDash val="solid"/>
              </a:ln>
            </c:spPr>
          </c:dPt>
          <c:dLbls>
            <c:spPr>
              <a:noFill/>
              <a:ln w="25518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15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991744"/>
        <c:axId val="166993280"/>
      </c:barChart>
      <c:catAx>
        <c:axId val="16699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66993280"/>
        <c:crosses val="autoZero"/>
        <c:auto val="1"/>
        <c:lblAlgn val="ctr"/>
        <c:lblOffset val="100"/>
        <c:noMultiLvlLbl val="0"/>
      </c:catAx>
      <c:valAx>
        <c:axId val="166993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66991744"/>
        <c:crosses val="autoZero"/>
        <c:crossBetween val="between"/>
      </c:valAx>
      <c:spPr>
        <a:noFill/>
        <a:ln w="2551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8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98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r>
              <a:rPr lang="ru-RU" dirty="0"/>
              <a:t>в течение 1 рабочей </a:t>
            </a:r>
            <a:r>
              <a:rPr lang="ru-RU" dirty="0" smtClean="0"/>
              <a:t>смены, в процентах</a:t>
            </a:r>
            <a:endParaRPr lang="ru-RU" dirty="0"/>
          </a:p>
        </c:rich>
      </c:tx>
      <c:layout/>
      <c:overlay val="0"/>
      <c:spPr>
        <a:noFill/>
        <a:ln w="2537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846851387413593"/>
          <c:y val="0.22013257255461352"/>
          <c:w val="0.81327947262420885"/>
          <c:h val="0.546987246417305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течение 1 рабочей смены</c:v>
                </c:pt>
              </c:strCache>
            </c:strRef>
          </c:tx>
          <c:dLbls>
            <c:dLbl>
              <c:idx val="0"/>
              <c:layout>
                <c:manualLayout>
                  <c:x val="-3.9809249956115803E-2"/>
                  <c:y val="-7.7653099613928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396437437830814E-2"/>
                  <c:y val="-6.3949611446764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983624919545687E-2"/>
                  <c:y val="-9.59244171701470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70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69.3</c:v>
                </c:pt>
                <c:pt idx="1">
                  <c:v>62.8</c:v>
                </c:pt>
                <c:pt idx="2">
                  <c:v>71.2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017856"/>
        <c:axId val="167027840"/>
      </c:lineChart>
      <c:catAx>
        <c:axId val="16701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027840"/>
        <c:crosses val="autoZero"/>
        <c:auto val="1"/>
        <c:lblAlgn val="ctr"/>
        <c:lblOffset val="100"/>
        <c:noMultiLvlLbl val="0"/>
      </c:catAx>
      <c:valAx>
        <c:axId val="16702784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017856"/>
        <c:crosses val="autoZero"/>
        <c:crossBetween val="between"/>
        <c:majorUnit val="20"/>
        <c:minorUnit val="10"/>
      </c:valAx>
      <c:spPr>
        <a:noFill/>
        <a:ln w="2537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23803149466825E-2"/>
          <c:y val="0.10755579690469726"/>
          <c:w val="0.71044303797468356"/>
          <c:h val="0.715686274509803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Сдано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123">
              <a:noFill/>
              <a:prstDash val="solid"/>
            </a:ln>
          </c:spPr>
          <c:invertIfNegative val="0"/>
          <c:dLbls>
            <c:spPr>
              <a:noFill/>
              <a:ln w="18245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на 20.09.12</c:v>
                </c:pt>
                <c:pt idx="1">
                  <c:v>на 20.09.13</c:v>
                </c:pt>
                <c:pt idx="2">
                  <c:v>на 20.09.14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2607</c:v>
                </c:pt>
                <c:pt idx="1">
                  <c:v>2931</c:v>
                </c:pt>
                <c:pt idx="2">
                  <c:v>3129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 сдано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123">
              <a:noFill/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2.5446049509409178E-3"/>
                  <c:y val="-3.84400877375115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8245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на 20.09.12</c:v>
                </c:pt>
                <c:pt idx="1">
                  <c:v>на 20.09.13</c:v>
                </c:pt>
                <c:pt idx="2">
                  <c:v>на 20.09.14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493</c:v>
                </c:pt>
                <c:pt idx="1">
                  <c:v>178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7397632"/>
        <c:axId val="167424000"/>
      </c:barChart>
      <c:catAx>
        <c:axId val="16739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67424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424000"/>
        <c:scaling>
          <c:orientation val="minMax"/>
          <c:min val="2000"/>
        </c:scaling>
        <c:delete val="0"/>
        <c:axPos val="l"/>
        <c:majorGridlines>
          <c:spPr>
            <a:ln w="228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2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67397632"/>
        <c:crosses val="autoZero"/>
        <c:crossBetween val="between"/>
      </c:valAx>
      <c:spPr>
        <a:noFill/>
        <a:ln w="912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69620253164556"/>
          <c:y val="0.2493239207168069"/>
          <c:w val="0.15266880421614618"/>
          <c:h val="0.49771816453977735"/>
        </c:manualLayout>
      </c:layout>
      <c:overlay val="0"/>
      <c:spPr>
        <a:noFill/>
        <a:ln w="2281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65159426730364"/>
          <c:y val="6.7050914891981298E-2"/>
          <c:w val="0.86078170699282119"/>
          <c:h val="0.61660818567773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pPr>
              <a:noFill/>
              <a:ln w="25364">
                <a:noFill/>
              </a:ln>
            </c:spPr>
            <c:txPr>
              <a:bodyPr/>
              <a:lstStyle/>
              <a:p>
                <a:pPr>
                  <a:defRPr sz="100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Водоснаб-
жение</c:v>
                </c:pt>
                <c:pt idx="1">
                  <c:v>Водоотве-
дение</c:v>
                </c:pt>
                <c:pt idx="2">
                  <c:v>Теплоснаб-
жение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4.88</c:v>
                </c:pt>
                <c:pt idx="1">
                  <c:v>1.01</c:v>
                </c:pt>
                <c:pt idx="2">
                  <c:v>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38964352693743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64">
                <a:noFill/>
              </a:ln>
            </c:spPr>
            <c:txPr>
              <a:bodyPr/>
              <a:lstStyle/>
              <a:p>
                <a:pPr>
                  <a:defRPr sz="999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Водоснаб-
жение</c:v>
                </c:pt>
                <c:pt idx="1">
                  <c:v>Водоотве-
дение</c:v>
                </c:pt>
                <c:pt idx="2">
                  <c:v>Теплоснаб-
жение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3.39</c:v>
                </c:pt>
                <c:pt idx="1">
                  <c:v>0.63</c:v>
                </c:pt>
                <c:pt idx="2">
                  <c:v>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 w="25364">
                <a:noFill/>
              </a:ln>
            </c:spPr>
            <c:txPr>
              <a:bodyPr/>
              <a:lstStyle/>
              <a:p>
                <a:pPr>
                  <a:defRPr sz="999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Водоснаб-
жение</c:v>
                </c:pt>
                <c:pt idx="1">
                  <c:v>Водоотве-
дение</c:v>
                </c:pt>
                <c:pt idx="2">
                  <c:v>Теплоснаб-
жение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4.68</c:v>
                </c:pt>
                <c:pt idx="1">
                  <c:v>0.5</c:v>
                </c:pt>
                <c:pt idx="2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458112"/>
        <c:axId val="126484480"/>
      </c:barChart>
      <c:catAx>
        <c:axId val="12645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26484480"/>
        <c:crosses val="autoZero"/>
        <c:auto val="1"/>
        <c:lblAlgn val="ctr"/>
        <c:lblOffset val="100"/>
        <c:noMultiLvlLbl val="0"/>
      </c:catAx>
      <c:valAx>
        <c:axId val="126484480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26458112"/>
        <c:crosses val="autoZero"/>
        <c:crossBetween val="between"/>
      </c:valAx>
      <c:spPr>
        <a:noFill/>
        <a:ln w="25364">
          <a:noFill/>
        </a:ln>
      </c:spPr>
    </c:plotArea>
    <c:legend>
      <c:legendPos val="b"/>
      <c:layout>
        <c:manualLayout>
          <c:xMode val="edge"/>
          <c:yMode val="edge"/>
          <c:x val="0.24539558870336001"/>
          <c:y val="0.8387477450815507"/>
          <c:w val="0.54123907125393633"/>
          <c:h val="6.7426787670664359E-2"/>
        </c:manualLayout>
      </c:layout>
      <c:overlay val="0"/>
      <c:txPr>
        <a:bodyPr/>
        <a:lstStyle/>
        <a:p>
          <a:pPr>
            <a:defRPr sz="1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47462928211351"/>
          <c:y val="6.2072735878264673E-2"/>
          <c:w val="0.75633399866760398"/>
          <c:h val="0.61660818567773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pPr>
              <a:noFill/>
              <a:ln w="25367">
                <a:noFill/>
              </a:ln>
            </c:spPr>
            <c:txPr>
              <a:bodyPr/>
              <a:lstStyle/>
              <a:p>
                <a:pPr>
                  <a:defRPr sz="100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Водоснаб-
жение</c:v>
                </c:pt>
                <c:pt idx="1">
                  <c:v>Водоотве-
дение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</c:v>
                </c:pt>
                <c:pt idx="1">
                  <c:v>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spPr>
              <a:noFill/>
              <a:ln w="25367">
                <a:noFill/>
              </a:ln>
            </c:spPr>
            <c:txPr>
              <a:bodyPr/>
              <a:lstStyle/>
              <a:p>
                <a:pPr>
                  <a:defRPr sz="999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Водоснаб-
жение</c:v>
                </c:pt>
                <c:pt idx="1">
                  <c:v>Водоотве-
дение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239</c:v>
                </c:pt>
                <c:pt idx="1">
                  <c:v>440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 w="25367">
                <a:noFill/>
              </a:ln>
            </c:spPr>
            <c:txPr>
              <a:bodyPr/>
              <a:lstStyle/>
              <a:p>
                <a:pPr>
                  <a:defRPr sz="999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Водоснаб-
жение</c:v>
                </c:pt>
                <c:pt idx="1">
                  <c:v>Водоотве-
дение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417</c:v>
                </c:pt>
                <c:pt idx="1">
                  <c:v>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646912"/>
        <c:axId val="126706048"/>
      </c:barChart>
      <c:catAx>
        <c:axId val="12664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26706048"/>
        <c:crosses val="autoZero"/>
        <c:auto val="1"/>
        <c:lblAlgn val="ctr"/>
        <c:lblOffset val="100"/>
        <c:noMultiLvlLbl val="0"/>
      </c:catAx>
      <c:valAx>
        <c:axId val="126706048"/>
        <c:scaling>
          <c:orientation val="minMax"/>
          <c:max val="6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26646912"/>
        <c:crosses val="autoZero"/>
        <c:crossBetween val="between"/>
      </c:valAx>
      <c:spPr>
        <a:noFill/>
        <a:ln w="25367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329813921373826E-2"/>
          <c:y val="6.2072735878264673E-2"/>
          <c:w val="0.85698057603302746"/>
          <c:h val="0.61660818567773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Водоснаб-
жение</c:v>
                </c:pt>
                <c:pt idx="1">
                  <c:v>Водоотве-
дение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36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Водоснаб-
жение</c:v>
                </c:pt>
                <c:pt idx="1">
                  <c:v>Водоотве-
дение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0.2</c:v>
                </c:pt>
                <c:pt idx="1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 w="2536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Водоснаб-
жение</c:v>
                </c:pt>
                <c:pt idx="1">
                  <c:v>Водоотве-
дение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5.12</c:v>
                </c:pt>
                <c:pt idx="1">
                  <c:v>2.56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810368"/>
        <c:axId val="126816256"/>
      </c:barChart>
      <c:catAx>
        <c:axId val="12681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816256"/>
        <c:crosses val="autoZero"/>
        <c:auto val="1"/>
        <c:lblAlgn val="ctr"/>
        <c:lblOffset val="100"/>
        <c:noMultiLvlLbl val="0"/>
      </c:catAx>
      <c:valAx>
        <c:axId val="12681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810368"/>
        <c:crosses val="autoZero"/>
        <c:crossBetween val="between"/>
      </c:valAx>
      <c:spPr>
        <a:noFill/>
        <a:ln w="25367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71944012274966"/>
          <c:y val="4.5403144349042558E-2"/>
          <c:w val="0.69202780090892835"/>
          <c:h val="0.557611105110757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Установлено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Тепловая энергия</c:v>
                </c:pt>
                <c:pt idx="1">
                  <c:v>Горячая вода</c:v>
                </c:pt>
                <c:pt idx="2">
                  <c:v>Холодная вода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899</c:v>
                </c:pt>
                <c:pt idx="1">
                  <c:v>284</c:v>
                </c:pt>
                <c:pt idx="2">
                  <c:v>533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Необходимо установить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Тепловая энергия</c:v>
                </c:pt>
                <c:pt idx="1">
                  <c:v>Горячая вода</c:v>
                </c:pt>
                <c:pt idx="2">
                  <c:v>Холодная вода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250</c:v>
                </c:pt>
                <c:pt idx="1">
                  <c:v>615</c:v>
                </c:pt>
                <c:pt idx="2">
                  <c:v>896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013888"/>
        <c:axId val="51049216"/>
      </c:barChart>
      <c:catAx>
        <c:axId val="51013888"/>
        <c:scaling>
          <c:orientation val="minMax"/>
        </c:scaling>
        <c:delete val="0"/>
        <c:axPos val="b"/>
        <c:majorTickMark val="out"/>
        <c:minorTickMark val="none"/>
        <c:tickLblPos val="nextTo"/>
        <c:crossAx val="51049216"/>
        <c:crosses val="autoZero"/>
        <c:auto val="1"/>
        <c:lblAlgn val="ctr"/>
        <c:lblOffset val="100"/>
        <c:noMultiLvlLbl val="0"/>
      </c:catAx>
      <c:valAx>
        <c:axId val="5104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013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504822621566852E-2"/>
          <c:y val="0.85388438978174863"/>
          <c:w val="0.76096558653261914"/>
          <c:h val="8.29913691069171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20289855072464E-2"/>
          <c:y val="9.3264248704663211E-2"/>
          <c:w val="0.87623257662199472"/>
          <c:h val="0.62694300518134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>
                  <a:defRPr sz="100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Жителей, тыс. чел.</c:v>
                </c:pt>
                <c:pt idx="1">
                  <c:v>Домов, ед.</c:v>
                </c:pt>
                <c:pt idx="2">
                  <c:v>Протяженность, км.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2.5</c:v>
                </c:pt>
                <c:pt idx="1">
                  <c:v>9</c:v>
                </c:pt>
                <c:pt idx="2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0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Жителей, тыс. чел.</c:v>
                </c:pt>
                <c:pt idx="1">
                  <c:v>Домов, ед.</c:v>
                </c:pt>
                <c:pt idx="2">
                  <c:v>Протяженность, км.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2.65</c:v>
                </c:pt>
                <c:pt idx="1">
                  <c:v>8</c:v>
                </c:pt>
                <c:pt idx="2">
                  <c:v>0.7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0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Жителей, тыс. чел.</c:v>
                </c:pt>
                <c:pt idx="1">
                  <c:v>Домов, ед.</c:v>
                </c:pt>
                <c:pt idx="2">
                  <c:v>Протяженность, км.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2.75</c:v>
                </c:pt>
                <c:pt idx="1">
                  <c:v>11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704384"/>
        <c:axId val="158705920"/>
      </c:barChart>
      <c:catAx>
        <c:axId val="15870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58705920"/>
        <c:crosses val="autoZero"/>
        <c:auto val="1"/>
        <c:lblAlgn val="ctr"/>
        <c:lblOffset val="100"/>
        <c:noMultiLvlLbl val="0"/>
      </c:catAx>
      <c:valAx>
        <c:axId val="158705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58704384"/>
        <c:crosses val="autoZero"/>
        <c:crossBetween val="between"/>
        <c:majorUnit val="2"/>
      </c:valAx>
    </c:plotArea>
    <c:legend>
      <c:legendPos val="b"/>
      <c:layout>
        <c:manualLayout>
          <c:xMode val="edge"/>
          <c:yMode val="edge"/>
          <c:x val="7.0013822430859532E-2"/>
          <c:y val="0.92011935127856004"/>
          <c:w val="0.43430002228206066"/>
          <c:h val="6.264041626337645E-2"/>
        </c:manualLayout>
      </c:layout>
      <c:overlay val="0"/>
      <c:txPr>
        <a:bodyPr/>
        <a:lstStyle/>
        <a:p>
          <a:pPr>
            <a:defRPr sz="12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explosion val="27"/>
          <c:dPt>
            <c:idx val="0"/>
            <c:bubble3D val="0"/>
            <c:explosion val="14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1"/>
            <c:bubble3D val="0"/>
            <c:explosion val="6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bubble3D val="0"/>
            <c:explosion val="13"/>
          </c:dPt>
          <c:dLbls>
            <c:dLbl>
              <c:idx val="0"/>
              <c:layout>
                <c:manualLayout>
                  <c:x val="-0.1032810279129581"/>
                  <c:y val="-0.22080855958533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144235980985537E-2"/>
                  <c:y val="2.016117036005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0955241257291708E-3"/>
                  <c:y val="-8.846748231549413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Способ формирования фонда КР</c:v>
                </c:pt>
                <c:pt idx="1">
                  <c:v>Способ управления МКД</c:v>
                </c:pt>
                <c:pt idx="2">
                  <c:v>Вид капитального ремонта МКД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572</c:v>
                </c:pt>
                <c:pt idx="1">
                  <c:v>414</c:v>
                </c:pt>
                <c:pt idx="2">
                  <c:v>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7.7042443330872859E-2"/>
          <c:y val="0.57832870102555656"/>
          <c:w val="0.8549159783426431"/>
          <c:h val="0.33044580295675957"/>
        </c:manualLayout>
      </c:layout>
      <c:overlay val="0"/>
      <c:txPr>
        <a:bodyPr/>
        <a:lstStyle/>
        <a:p>
          <a:pPr>
            <a:defRPr sz="14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10895370863368"/>
          <c:y val="7.8519292469167459E-2"/>
          <c:w val="0.40560806593588"/>
          <c:h val="0.7531144195359423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домов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7.0625562698766881E-3"/>
                  <c:y val="3.1804445232674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2332552180982788E-2"/>
                  <c:y val="-0.21646784855088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715954421032175E-2"/>
                  <c:y val="0.12192485810250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ТСЖ и ЖСК</c:v>
                </c:pt>
                <c:pt idx="1">
                  <c:v>УК</c:v>
                </c:pt>
                <c:pt idx="2">
                  <c:v>Непосредственное управление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</c:v>
                </c:pt>
                <c:pt idx="1">
                  <c:v>2491</c:v>
                </c:pt>
                <c:pt idx="2">
                  <c:v>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7.2058319428267778E-2"/>
          <c:y val="0.85384611899533447"/>
          <c:w val="0.64445311173824016"/>
          <c:h val="0.1417278269503476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6572388715876001E-2"/>
          <c:y val="5.0370017824314134E-2"/>
          <c:w val="0.96685522256826395"/>
          <c:h val="0.75732499976669743"/>
        </c:manualLayout>
      </c:layout>
      <c:lineChart>
        <c:grouping val="standard"/>
        <c:varyColors val="0"/>
        <c:ser>
          <c:idx val="1"/>
          <c:order val="0"/>
          <c:spPr>
            <a:ln w="101600">
              <a:solidFill>
                <a:srgbClr val="2F5E85"/>
              </a:solidFill>
              <a:miter lim="800000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0809297240560884E-2"/>
                  <c:y val="-0.12740651567326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0809297240560884E-2"/>
                  <c:y val="-5.925884449919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276393278799067E-2"/>
                  <c:y val="-6.518472894911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664519808808972E-2"/>
                  <c:y val="-9.1851208973748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3276393278799067E-2"/>
                  <c:y val="-9.481415119870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6157939016456614E-2"/>
                  <c:y val="-5.925884449919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за 2014 г. (опер. данные).xls]Расходы'!$C$3:$D$4,'[Графики за 2014 г. (опер. данные).xls]Расходы'!$E$3,'[Графики за 2014 г. (опер. данные).xls]Расходы'!$G$3:$I$4</c:f>
              <c:strCache>
                <c:ptCount val="6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  <c:pt idx="3">
                  <c:v>2015 г.
план</c:v>
                </c:pt>
                <c:pt idx="4">
                  <c:v>2016 г.
план</c:v>
                </c:pt>
                <c:pt idx="5">
                  <c:v>2017 г.
план</c:v>
                </c:pt>
              </c:strCache>
            </c:strRef>
          </c:cat>
          <c:val>
            <c:numRef>
              <c:f>'[Графики за 2014 г. (опер. данные).xls]Расходы'!$C$16:$D$16,'[Графики за 2014 г. (опер. данные).xls]Расходы'!$F$16,'[Графики за 2014 г. (опер. данные).xls]Расходы'!$G$16,'[Графики за 2014 г. (опер. данные).xls]Расходы'!$H$16,'[Графики за 2014 г. (опер. данные).xls]Расходы'!$I$16</c:f>
              <c:numCache>
                <c:formatCode>#,##0.0</c:formatCode>
                <c:ptCount val="6"/>
                <c:pt idx="0">
                  <c:v>3906.2999999999997</c:v>
                </c:pt>
                <c:pt idx="1">
                  <c:v>4583.49</c:v>
                </c:pt>
                <c:pt idx="2">
                  <c:v>4702.0000000000009</c:v>
                </c:pt>
                <c:pt idx="3">
                  <c:v>4357.9000000000005</c:v>
                </c:pt>
                <c:pt idx="4">
                  <c:v>4288.2000000000007</c:v>
                </c:pt>
                <c:pt idx="5">
                  <c:v>4581.9000000000005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842496"/>
        <c:axId val="142860672"/>
      </c:lineChart>
      <c:catAx>
        <c:axId val="142842496"/>
        <c:scaling>
          <c:orientation val="minMax"/>
        </c:scaling>
        <c:delete val="0"/>
        <c:axPos val="b"/>
        <c:majorTickMark val="none"/>
        <c:minorTickMark val="out"/>
        <c:tickLblPos val="nextTo"/>
        <c:spPr>
          <a:noFill/>
          <a:ln>
            <a:solidFill>
              <a:srgbClr val="2F5E85"/>
            </a:solidFill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142860672"/>
        <c:crosses val="autoZero"/>
        <c:auto val="1"/>
        <c:lblAlgn val="ctr"/>
        <c:lblOffset val="100"/>
        <c:noMultiLvlLbl val="0"/>
      </c:catAx>
      <c:valAx>
        <c:axId val="142860672"/>
        <c:scaling>
          <c:orientation val="minMax"/>
          <c:max val="5000"/>
          <c:min val="3500"/>
        </c:scaling>
        <c:delete val="1"/>
        <c:axPos val="l"/>
        <c:numFmt formatCode="#,##0.0" sourceLinked="1"/>
        <c:majorTickMark val="out"/>
        <c:minorTickMark val="none"/>
        <c:tickLblPos val="none"/>
        <c:crossAx val="142842496"/>
        <c:crosses val="autoZero"/>
        <c:crossBetween val="between"/>
        <c:majorUnit val="500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589781205838696"/>
          <c:y val="0.25620957337959871"/>
          <c:w val="0.70697390144780292"/>
          <c:h val="0.561117191389791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ветеранов, которым оказана помощь в ремонте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ветеранов, которым оказана помощь в ремонте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ветеранов, которым оказана помощь в ремонте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285504"/>
        <c:axId val="167287040"/>
        <c:axId val="0"/>
      </c:bar3DChart>
      <c:catAx>
        <c:axId val="167285504"/>
        <c:scaling>
          <c:orientation val="minMax"/>
        </c:scaling>
        <c:delete val="1"/>
        <c:axPos val="b"/>
        <c:majorTickMark val="out"/>
        <c:minorTickMark val="none"/>
        <c:tickLblPos val="nextTo"/>
        <c:crossAx val="167287040"/>
        <c:crosses val="autoZero"/>
        <c:auto val="1"/>
        <c:lblAlgn val="ctr"/>
        <c:lblOffset val="100"/>
        <c:noMultiLvlLbl val="0"/>
      </c:catAx>
      <c:valAx>
        <c:axId val="16728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285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235880443799299"/>
          <c:y val="0.78695026469148988"/>
          <c:w val="0.56000129278303867"/>
          <c:h val="0.168030254104672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6570040153863E-2"/>
          <c:y val="0"/>
          <c:w val="0.5717883541739518"/>
          <c:h val="0.659400680607362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Ремонт</c:v>
                </c:pt>
              </c:strCache>
            </c:strRef>
          </c:tx>
          <c:explosion val="17"/>
          <c:dPt>
            <c:idx val="0"/>
            <c:bubble3D val="0"/>
            <c:explosion val="12"/>
          </c:dPt>
          <c:dPt>
            <c:idx val="1"/>
            <c:bubble3D val="0"/>
            <c:explosion val="13"/>
          </c:dPt>
          <c:dPt>
            <c:idx val="4"/>
            <c:bubble3D val="0"/>
            <c:explosion val="7"/>
          </c:dPt>
          <c:dPt>
            <c:idx val="5"/>
            <c:bubble3D val="0"/>
            <c:explosion val="11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ООО "УК "Жилсервис"</c:v>
                </c:pt>
                <c:pt idx="1">
                  <c:v>ООО УК "Октябрьский"</c:v>
                </c:pt>
                <c:pt idx="2">
                  <c:v>ООО "УКЖКХ№2"</c:v>
                </c:pt>
                <c:pt idx="3">
                  <c:v>ООО "Кострома-сервис"</c:v>
                </c:pt>
                <c:pt idx="4">
                  <c:v>МУП "Благоустройство"</c:v>
                </c:pt>
                <c:pt idx="5">
                  <c:v>МУП "Городская управляющая компания"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</c:v>
                </c:pt>
                <c:pt idx="1">
                  <c:v>11</c:v>
                </c:pt>
                <c:pt idx="2">
                  <c:v>5</c:v>
                </c:pt>
                <c:pt idx="3">
                  <c:v>3</c:v>
                </c:pt>
                <c:pt idx="4">
                  <c:v>38</c:v>
                </c:pt>
                <c:pt idx="5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"/>
          <c:y val="0.72428782638393685"/>
          <c:w val="0.73966309341500769"/>
          <c:h val="0.26511592463257994"/>
        </c:manualLayout>
      </c:layout>
      <c:overlay val="0"/>
      <c:txPr>
        <a:bodyPr/>
        <a:lstStyle/>
        <a:p>
          <a:pPr>
            <a:defRPr sz="10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42708013610697"/>
          <c:y val="2.7551741640695314E-2"/>
          <c:w val="0.79384977409017254"/>
          <c:h val="0.418274917461051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ремонт асфальтобетонного покрытия,  тыс. м2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199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88.06</c:v>
                </c:pt>
                <c:pt idx="1">
                  <c:v>160.5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ямочный ремонт и ремонт картами, тыс. м2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199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38.93</c:v>
                </c:pt>
                <c:pt idx="1">
                  <c:v>56.92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321920"/>
        <c:axId val="175272704"/>
      </c:barChart>
      <c:catAx>
        <c:axId val="18232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75272704"/>
        <c:crosses val="autoZero"/>
        <c:auto val="1"/>
        <c:lblAlgn val="ctr"/>
        <c:lblOffset val="100"/>
        <c:noMultiLvlLbl val="0"/>
      </c:catAx>
      <c:valAx>
        <c:axId val="175272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82321920"/>
        <c:crosses val="autoZero"/>
        <c:crossBetween val="between"/>
      </c:valAx>
      <c:spPr>
        <a:noFill/>
        <a:ln w="25389">
          <a:noFill/>
        </a:ln>
      </c:spPr>
    </c:plotArea>
    <c:legend>
      <c:legendPos val="b"/>
      <c:layout>
        <c:manualLayout>
          <c:xMode val="edge"/>
          <c:yMode val="edge"/>
          <c:x val="0.16017716347026539"/>
          <c:y val="0.55004445080727271"/>
          <c:w val="0.76347455585368829"/>
          <c:h val="0.18048229125890894"/>
        </c:manualLayout>
      </c:layout>
      <c:overlay val="0"/>
      <c:txPr>
        <a:bodyPr/>
        <a:lstStyle/>
        <a:p>
          <a:pPr>
            <a:defRPr sz="1199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12944229597891"/>
          <c:y val="3.6189202611260157E-2"/>
          <c:w val="0.80906230143800184"/>
          <c:h val="0.515683541072268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ремонт асфальтобетонного покрытия,  млн.руб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90.95</c:v>
                </c:pt>
                <c:pt idx="1">
                  <c:v>159.76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ямочный ремонт и ремонт картами, млн.руб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29.57</c:v>
                </c:pt>
                <c:pt idx="1">
                  <c:v>41.79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294336"/>
        <c:axId val="175295872"/>
      </c:barChart>
      <c:catAx>
        <c:axId val="17529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5295872"/>
        <c:crosses val="autoZero"/>
        <c:auto val="1"/>
        <c:lblAlgn val="ctr"/>
        <c:lblOffset val="100"/>
        <c:noMultiLvlLbl val="0"/>
      </c:catAx>
      <c:valAx>
        <c:axId val="175295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5294336"/>
        <c:crosses val="autoZero"/>
        <c:crossBetween val="between"/>
      </c:valAx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0.10195979188697928"/>
          <c:y val="0.64048232229515867"/>
          <c:w val="0.84496182958813937"/>
          <c:h val="0.2120857729755795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917048568677552E-2"/>
          <c:y val="8.8145216007745178E-2"/>
          <c:w val="0.89677699415521706"/>
          <c:h val="0.652306198439086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Асфальтирование, кол-во дворов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115</c:v>
                </c:pt>
                <c:pt idx="1">
                  <c:v>117</c:v>
                </c:pt>
                <c:pt idx="2">
                  <c:v>54</c:v>
                </c:pt>
                <c:pt idx="3">
                  <c:v>181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Установка игрового оборудования, шт.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125</c:v>
                </c:pt>
                <c:pt idx="1">
                  <c:v>133</c:v>
                </c:pt>
                <c:pt idx="2">
                  <c:v>188</c:v>
                </c:pt>
                <c:pt idx="3">
                  <c:v>691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481344"/>
        <c:axId val="167482880"/>
      </c:barChart>
      <c:catAx>
        <c:axId val="167481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7482880"/>
        <c:crosses val="autoZero"/>
        <c:auto val="1"/>
        <c:lblAlgn val="ctr"/>
        <c:lblOffset val="100"/>
        <c:noMultiLvlLbl val="0"/>
      </c:catAx>
      <c:valAx>
        <c:axId val="167482880"/>
        <c:scaling>
          <c:orientation val="minMax"/>
          <c:max val="7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7481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8814652568564552E-3"/>
          <c:y val="0.80053250688512945"/>
          <c:w val="0.99096832214137331"/>
          <c:h val="0.16991824708598677"/>
        </c:manualLayout>
      </c:layout>
      <c:overlay val="0"/>
      <c:txPr>
        <a:bodyPr/>
        <a:lstStyle/>
        <a:p>
          <a:pPr>
            <a:defRPr sz="1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22293370955987"/>
          <c:y val="9.5195972549260544E-2"/>
          <c:w val="0.89677699415521706"/>
          <c:h val="0.652306198439086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Стоимость, в млн.руб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3.4279999999999999</c:v>
                </c:pt>
                <c:pt idx="1">
                  <c:v>29.974</c:v>
                </c:pt>
                <c:pt idx="2">
                  <c:v>23.256</c:v>
                </c:pt>
                <c:pt idx="3">
                  <c:v>69.7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199744"/>
        <c:axId val="175201280"/>
      </c:barChart>
      <c:catAx>
        <c:axId val="175199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5201280"/>
        <c:crosses val="autoZero"/>
        <c:auto val="1"/>
        <c:lblAlgn val="ctr"/>
        <c:lblOffset val="100"/>
        <c:noMultiLvlLbl val="0"/>
      </c:catAx>
      <c:valAx>
        <c:axId val="175201280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5199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8814652568564552E-3"/>
          <c:y val="0.80053250688512945"/>
          <c:w val="0.99096832214137331"/>
          <c:h val="0.16991824708598677"/>
        </c:manualLayout>
      </c:layout>
      <c:overlay val="0"/>
      <c:txPr>
        <a:bodyPr/>
        <a:lstStyle/>
        <a:p>
          <a:pPr>
            <a:defRPr sz="1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08603091280257"/>
          <c:y val="0.10299897906784729"/>
          <c:w val="0.752913823272091"/>
          <c:h val="0.63004654164674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ВЫВЕЗЕННОГО МУСОРА, М3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40523</c:v>
                </c:pt>
                <c:pt idx="1">
                  <c:v>62549</c:v>
                </c:pt>
                <c:pt idx="2">
                  <c:v>65727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231360"/>
        <c:axId val="175232896"/>
      </c:barChart>
      <c:catAx>
        <c:axId val="175231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5232896"/>
        <c:crosses val="autoZero"/>
        <c:auto val="1"/>
        <c:lblAlgn val="ctr"/>
        <c:lblOffset val="100"/>
        <c:noMultiLvlLbl val="0"/>
      </c:catAx>
      <c:valAx>
        <c:axId val="175232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5231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283522892971711"/>
          <c:y val="0.82212630168818546"/>
          <c:w val="0.85803324584426943"/>
          <c:h val="0.1332676037271845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9707229988467448"/>
                  <c:y val="-0.184896250904828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3 </a:t>
                    </a:r>
                    <a:r>
                      <a:rPr lang="ru-RU" sz="1200" dirty="0" smtClean="0"/>
                      <a:t>учреждения</a:t>
                    </a:r>
                  </a:p>
                  <a:p>
                    <a:r>
                      <a:rPr lang="ru-RU" sz="1200" dirty="0" smtClean="0"/>
                      <a:t>15780 чел.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4177102779919397E-2"/>
                  <c:y val="0.14917494643076684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8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baseline="0" dirty="0" smtClean="0">
                        <a:effectLst/>
                      </a:rPr>
                      <a:t>учреждений26585 чел.</a:t>
                    </a:r>
                    <a:endParaRPr lang="ru-RU" sz="1200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Лист1!$A$1:$A$2</c:f>
              <c:strCache>
                <c:ptCount val="2"/>
                <c:pt idx="0">
                  <c:v>дошкольные учреждения</c:v>
                </c:pt>
                <c:pt idx="1">
                  <c:v>общеобразовательные учреждения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75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1816568650563564"/>
          <c:y val="0.37325300222248331"/>
          <c:w val="0.36666199417637807"/>
          <c:h val="0.2534936889633429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Office PowerPoint]Лист1'!$E$1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01833105978139E-17"/>
                  <c:y val="-6.0816997345122595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858983865325099E-3"/>
                  <c:y val="-6.0816997345122595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57695159597528E-2"/>
                  <c:y val="-6.6898697079634833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Office PowerPoint]Лист1'!$D$2:$D$4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'[Диаграмма в Microsoft Office PowerPoint]Лист1'!$E$2:$E$4</c:f>
              <c:numCache>
                <c:formatCode>General</c:formatCode>
                <c:ptCount val="3"/>
                <c:pt idx="0">
                  <c:v>14462</c:v>
                </c:pt>
                <c:pt idx="1">
                  <c:v>14727</c:v>
                </c:pt>
                <c:pt idx="2">
                  <c:v>15780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013952"/>
        <c:axId val="142015488"/>
        <c:axId val="0"/>
      </c:bar3DChart>
      <c:catAx>
        <c:axId val="142013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2015488"/>
        <c:crosses val="autoZero"/>
        <c:auto val="1"/>
        <c:lblAlgn val="ctr"/>
        <c:lblOffset val="100"/>
        <c:noMultiLvlLbl val="0"/>
      </c:catAx>
      <c:valAx>
        <c:axId val="142015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20139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мест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360</c:v>
                </c:pt>
                <c:pt idx="1">
                  <c:v>368</c:v>
                </c:pt>
                <c:pt idx="2">
                  <c:v>529</c:v>
                </c:pt>
                <c:pt idx="3">
                  <c:v>306</c:v>
                </c:pt>
                <c:pt idx="4">
                  <c:v>433</c:v>
                </c:pt>
                <c:pt idx="5">
                  <c:v>51</c:v>
                </c:pt>
                <c:pt idx="6">
                  <c:v>575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209600"/>
        <c:axId val="39227776"/>
        <c:axId val="0"/>
      </c:bar3DChart>
      <c:catAx>
        <c:axId val="3920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227776"/>
        <c:crosses val="autoZero"/>
        <c:auto val="1"/>
        <c:lblAlgn val="ctr"/>
        <c:lblOffset val="100"/>
        <c:noMultiLvlLbl val="0"/>
      </c:catAx>
      <c:valAx>
        <c:axId val="39227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209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400" b="1" i="0" u="none" strike="noStrike" kern="1200" baseline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Выполнение программы «Развитие туризма в городе Костроме на 2011-2014 годы» (</a:t>
            </a:r>
            <a:r>
              <a:rPr lang="ru-RU" sz="14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тыс.руб</a:t>
            </a:r>
            <a:r>
              <a:rPr lang="ru-RU" sz="1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  <a:endParaRPr lang="ru-RU" sz="14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pattFill prst="pct90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2">
                  <a:lumMod val="60000"/>
                  <a:lumOff val="40000"/>
                </a:schemeClr>
              </a:solidFill>
              <a:prstDash val="lgDash"/>
            </a:ln>
          </c:spPr>
          <c:invertIfNegative val="0"/>
          <c:dLbls>
            <c:txPr>
              <a:bodyPr/>
              <a:lstStyle/>
              <a:p>
                <a:pPr>
                  <a:defRPr sz="1600" b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883.1</c:v>
                </c:pt>
                <c:pt idx="1">
                  <c:v>690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pattFill prst="pct80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tx2">
                  <a:lumMod val="60000"/>
                  <a:lumOff val="40000"/>
                </a:schemeClr>
              </a:solidFill>
              <a:prstDash val="lgDash"/>
            </a:ln>
          </c:spPr>
          <c:invertIfNegative val="0"/>
          <c:dLbls>
            <c:txPr>
              <a:bodyPr/>
              <a:lstStyle/>
              <a:p>
                <a:pPr>
                  <a:defRPr sz="1600" b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776.1</c:v>
                </c:pt>
                <c:pt idx="1">
                  <c:v>648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6980096"/>
        <c:axId val="126981632"/>
      </c:barChart>
      <c:catAx>
        <c:axId val="12698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26981632"/>
        <c:crosses val="autoZero"/>
        <c:auto val="1"/>
        <c:lblAlgn val="ctr"/>
        <c:lblOffset val="100"/>
        <c:noMultiLvlLbl val="0"/>
      </c:catAx>
      <c:valAx>
        <c:axId val="1269816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698009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3.0866359269839369E-2"/>
          <c:w val="0.64965903567609606"/>
          <c:h val="0.627213921103641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обращений в судебные органы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cene3d>
                <a:camera prst="orthographicFront"/>
                <a:lightRig rig="threePt" dir="t"/>
              </a:scene3d>
            </c:spPr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8</c:v>
                </c:pt>
                <c:pt idx="3">
                  <c:v>74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241216"/>
        <c:axId val="127259392"/>
      </c:barChart>
      <c:catAx>
        <c:axId val="12724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27259392"/>
        <c:crosses val="autoZero"/>
        <c:auto val="1"/>
        <c:lblAlgn val="ctr"/>
        <c:lblOffset val="100"/>
        <c:noMultiLvlLbl val="0"/>
      </c:catAx>
      <c:valAx>
        <c:axId val="127259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7241216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108557037306753"/>
          <c:y val="0.28302871232005089"/>
          <c:w val="0.26287960532711191"/>
          <c:h val="0.10745233379880111"/>
        </c:manualLayout>
      </c:layout>
      <c:overlay val="0"/>
      <c:txPr>
        <a:bodyPr/>
        <a:lstStyle/>
        <a:p>
          <a:pPr>
            <a:defRPr sz="140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Лист1!$A$5</c:f>
              <c:strCache>
                <c:ptCount val="1"/>
                <c:pt idx="0">
                  <c:v>Управление муниципальных инспекций (2010 г.)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180688848968168E-2"/>
                  <c:y val="-4.1518726042959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Лист1!$C$4</c:f>
              <c:strCache>
                <c:ptCount val="1"/>
                <c:pt idx="0">
                  <c:v>Количество рассмотренных протоколов</c:v>
                </c:pt>
              </c:strCache>
            </c:strRef>
          </c:cat>
          <c:val>
            <c:numRef>
              <c:f>Лист1!$C$5</c:f>
              <c:numCache>
                <c:formatCode>General</c:formatCode>
                <c:ptCount val="1"/>
                <c:pt idx="0">
                  <c:v>1915</c:v>
                </c:pt>
              </c:numCache>
            </c:numRef>
          </c:val>
        </c:ser>
        <c:ser>
          <c:idx val="1"/>
          <c:order val="1"/>
          <c:tx>
            <c:strRef>
              <c:f>Лист1!$A$6</c:f>
              <c:strCache>
                <c:ptCount val="1"/>
                <c:pt idx="0">
                  <c:v>Территориальные органы (2012 г.)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991222204076394E-2"/>
                  <c:y val="-4.7449972620525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Лист1!$C$4</c:f>
              <c:strCache>
                <c:ptCount val="1"/>
                <c:pt idx="0">
                  <c:v>Количество рассмотренных протоколов</c:v>
                </c:pt>
              </c:strCache>
            </c:strRef>
          </c:cat>
          <c:val>
            <c:numRef>
              <c:f>Лист1!$C$6</c:f>
              <c:numCache>
                <c:formatCode>General</c:formatCode>
                <c:ptCount val="1"/>
                <c:pt idx="0">
                  <c:v>1192</c:v>
                </c:pt>
              </c:numCache>
            </c:numRef>
          </c:val>
        </c:ser>
        <c:ser>
          <c:idx val="2"/>
          <c:order val="2"/>
          <c:tx>
            <c:strRef>
              <c:f>Лист1!$A$8</c:f>
              <c:strCache>
                <c:ptCount val="1"/>
                <c:pt idx="0">
                  <c:v>Управление муниципальных инспекций (2014 г.)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17191105304459E-2"/>
                  <c:y val="-4.4484349331742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Лист1!$C$4</c:f>
              <c:strCache>
                <c:ptCount val="1"/>
                <c:pt idx="0">
                  <c:v>Количество рассмотренных протоколов</c:v>
                </c:pt>
              </c:strCache>
            </c:strRef>
          </c:cat>
          <c:val>
            <c:numRef>
              <c:f>Лист1!$C$8</c:f>
              <c:numCache>
                <c:formatCode>General</c:formatCode>
                <c:ptCount val="1"/>
                <c:pt idx="0">
                  <c:v>1940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814080"/>
        <c:axId val="150824064"/>
        <c:axId val="0"/>
      </c:bar3DChart>
      <c:catAx>
        <c:axId val="1508140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0824064"/>
        <c:crosses val="autoZero"/>
        <c:auto val="1"/>
        <c:lblAlgn val="ctr"/>
        <c:lblOffset val="100"/>
        <c:noMultiLvlLbl val="0"/>
      </c:catAx>
      <c:valAx>
        <c:axId val="150824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814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62381354889666"/>
          <c:y val="0.2264248710712789"/>
          <c:w val="0.32378145312865741"/>
          <c:h val="0.4077657297710048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 i="0" baseline="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Тепло</c:v>
                </c:pt>
                <c:pt idx="1">
                  <c:v>ГВС</c:v>
                </c:pt>
                <c:pt idx="2">
                  <c:v>ХВС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473</c:v>
                </c:pt>
                <c:pt idx="1">
                  <c:v>502</c:v>
                </c:pt>
                <c:pt idx="2">
                  <c:v>314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Тепло</c:v>
                </c:pt>
                <c:pt idx="1">
                  <c:v>ГВС</c:v>
                </c:pt>
                <c:pt idx="2">
                  <c:v>ХВС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487</c:v>
                </c:pt>
                <c:pt idx="1">
                  <c:v>480</c:v>
                </c:pt>
                <c:pt idx="2">
                  <c:v>376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Тепло</c:v>
                </c:pt>
                <c:pt idx="1">
                  <c:v>ГВС</c:v>
                </c:pt>
                <c:pt idx="2">
                  <c:v>ХВС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477</c:v>
                </c:pt>
                <c:pt idx="1">
                  <c:v>446</c:v>
                </c:pt>
                <c:pt idx="2">
                  <c:v>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295104"/>
        <c:axId val="151311488"/>
      </c:barChart>
      <c:catAx>
        <c:axId val="15129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51311488"/>
        <c:crosses val="autoZero"/>
        <c:auto val="1"/>
        <c:lblAlgn val="ctr"/>
        <c:lblOffset val="100"/>
        <c:noMultiLvlLbl val="0"/>
      </c:catAx>
      <c:valAx>
        <c:axId val="15131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51295104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84" b="0" i="0" u="none" strike="noStrike" baseline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93805C-E2F5-42D5-8085-3C2E8F45889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2AC82D-7DA2-4B25-86E7-FCD78A2D57E1}">
      <dgm:prSet phldrT="[Текст]" custT="1"/>
      <dgm:spPr/>
      <dgm:t>
        <a:bodyPr/>
        <a:lstStyle/>
        <a:p>
          <a:r>
            <a:rPr lang="ru-RU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СОКРАЩЕНИЕ </a:t>
          </a:r>
          <a:r>
            <a:rPr lang="ru-RU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СРОКОВ  </a:t>
          </a:r>
          <a:r>
            <a:rPr lang="ru-RU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УСТРАНЕНИЯ ПОВРЕЖДЕНИЙ НА КОММУНАЛЬНЫХ СЕТЯХ</a:t>
          </a:r>
          <a:endParaRPr lang="ru-RU" sz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9B4E4C2-B671-443F-AE49-423CAF770C16}" type="parTrans" cxnId="{27F533CE-1479-41EF-92F9-270E206EA425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9783129-4B8D-47B2-84A2-F01ED5B42515}" type="sibTrans" cxnId="{27F533CE-1479-41EF-92F9-270E206EA425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3CA7BE7-E19B-4F67-85E7-EDDD4B4FDB12}">
      <dgm:prSet phldrT="[Текст]" custT="1"/>
      <dgm:spPr/>
      <dgm:t>
        <a:bodyPr/>
        <a:lstStyle/>
        <a:p>
          <a:r>
            <a:rPr lang="ru-RU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ПОЛУЧЕНИЕ ПАСПОРТА ГОТОВНОСТИ ГОРОДА К ОТОПИТЕЛЬНОМУ ПЕРИОДУ</a:t>
          </a:r>
          <a:endParaRPr lang="ru-RU" sz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900B579-72EA-4226-99BD-3545FBD4EE2D}" type="parTrans" cxnId="{A18747B9-0A01-48F0-8A66-1A1CE9C3A152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B2CFE9D-4696-414B-B72A-821E755E5EBC}" type="sibTrans" cxnId="{A18747B9-0A01-48F0-8A66-1A1CE9C3A152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0EF9133-33C1-43FB-93B8-2A6E217B8FF2}">
      <dgm:prSet phldrT="[Текст]" custT="1"/>
      <dgm:spPr/>
      <dgm:t>
        <a:bodyPr/>
        <a:lstStyle/>
        <a:p>
          <a:r>
            <a:rPr lang="ru-RU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РАЗРАБОТКА И УТВЕРЖДЕНИЕ СХЕМ ВОДОСНАБЖЕНИЯ И ВОДООТВЕДЕНИЯ </a:t>
          </a:r>
          <a:endParaRPr lang="ru-RU" sz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C225359-5872-4C33-9741-98A161D0BC47}" type="parTrans" cxnId="{0783EB2F-E65F-4312-B520-AC593302FB59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B5CCD8E-EFA1-41C4-A01A-6A48373570BE}" type="sibTrans" cxnId="{0783EB2F-E65F-4312-B520-AC593302FB59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AB275F0-C9D3-4B39-AC42-04705FE14EAE}">
      <dgm:prSet phldrT="[Текст]" custT="1"/>
      <dgm:spPr/>
      <dgm:t>
        <a:bodyPr/>
        <a:lstStyle/>
        <a:p>
          <a:r>
            <a:rPr lang="ru-RU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СНИЖЕНИЕ ПРОЦЕНТА ИЗНОСА КОММУНАЛЬНЫХ СЕТЕЙ И ОБЪЕКТОВ</a:t>
          </a:r>
          <a:endParaRPr lang="ru-RU" sz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A7B4059-6B72-4566-982A-8E8D31C932DE}" type="parTrans" cxnId="{86062722-5BF4-4CD9-9336-E06E0381B52C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386BF0F-0A2D-40B9-BC45-34B175AAECA5}" type="sibTrans" cxnId="{86062722-5BF4-4CD9-9336-E06E0381B52C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3A3B312-AB7B-44DD-9E5E-543305549D47}">
      <dgm:prSet phldrT="[Текст]" custT="1"/>
      <dgm:spPr/>
      <dgm:t>
        <a:bodyPr/>
        <a:lstStyle/>
        <a:p>
          <a:r>
            <a:rPr lang="ru-RU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ОСНАЩЕНИЕ</a:t>
          </a:r>
          <a:r>
            <a:rPr lang="ru-RU" sz="1200" baseline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ПОТРЕБИТЕЛЕЙ УЗЛАМИ УЧЕТА</a:t>
          </a:r>
          <a:endParaRPr lang="ru-RU" sz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6118520-3DF5-44C9-BC5E-A9D033CD0969}" type="parTrans" cxnId="{C2F66E51-3D9F-4CDC-A858-273CE78BF321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0D30DB5-4C31-4D88-BEBC-3B78E20B07EF}" type="sibTrans" cxnId="{C2F66E51-3D9F-4CDC-A858-273CE78BF321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1178F54-5210-4FF5-93B1-B92C9EA1D825}">
      <dgm:prSet custT="1"/>
      <dgm:spPr/>
      <dgm:t>
        <a:bodyPr/>
        <a:lstStyle/>
        <a:p>
          <a:r>
            <a:rPr lang="ru-RU" sz="1200" dirty="0" smtClean="0">
              <a:latin typeface="Segoe UI" panose="020B0502040204020203" pitchFamily="34" charset="0"/>
              <a:cs typeface="Segoe UI" panose="020B0502040204020203" pitchFamily="34" charset="0"/>
            </a:rPr>
            <a:t>ПОВЫЩЕНИЕ КАЧЕСТВА КОММУНАЛЬНЫХ УСЛУГ</a:t>
          </a:r>
          <a:endParaRPr lang="ru-RU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C046EF5-B7B5-4E37-909A-717A6405BF0B}" type="parTrans" cxnId="{7A1B1826-5B29-4100-B45F-CBCA44E8A3B8}">
      <dgm:prSet/>
      <dgm:spPr/>
      <dgm:t>
        <a:bodyPr/>
        <a:lstStyle/>
        <a:p>
          <a:endParaRPr lang="ru-RU"/>
        </a:p>
      </dgm:t>
    </dgm:pt>
    <dgm:pt modelId="{ADF5E121-2FD2-4792-8BCF-3D29AAE05D94}" type="sibTrans" cxnId="{7A1B1826-5B29-4100-B45F-CBCA44E8A3B8}">
      <dgm:prSet/>
      <dgm:spPr/>
      <dgm:t>
        <a:bodyPr/>
        <a:lstStyle/>
        <a:p>
          <a:endParaRPr lang="ru-RU"/>
        </a:p>
      </dgm:t>
    </dgm:pt>
    <dgm:pt modelId="{2EA3C444-2E0D-4A77-9D86-C484134222E9}">
      <dgm:prSet custT="1"/>
      <dgm:spPr/>
      <dgm:t>
        <a:bodyPr/>
        <a:lstStyle/>
        <a:p>
          <a:r>
            <a:rPr lang="ru-RU" sz="1200" dirty="0" smtClean="0">
              <a:latin typeface="Segoe UI" panose="020B0502040204020203" pitchFamily="34" charset="0"/>
              <a:cs typeface="Segoe UI" panose="020B0502040204020203" pitchFamily="34" charset="0"/>
            </a:rPr>
            <a:t>УХОД ОТ БЕЗХОЗЯЙНЫХ КОММУНАЛЬНЫХ СЕТЕЙ</a:t>
          </a:r>
          <a:endParaRPr lang="ru-RU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2062B73-A891-4707-BD31-EDBDA49831F4}" type="parTrans" cxnId="{8FF78514-B31C-4AE5-B3A6-50E173C83BAF}">
      <dgm:prSet/>
      <dgm:spPr/>
      <dgm:t>
        <a:bodyPr/>
        <a:lstStyle/>
        <a:p>
          <a:endParaRPr lang="ru-RU"/>
        </a:p>
      </dgm:t>
    </dgm:pt>
    <dgm:pt modelId="{E5A21620-8D8F-4074-9C6F-3B568A74182B}" type="sibTrans" cxnId="{8FF78514-B31C-4AE5-B3A6-50E173C83BAF}">
      <dgm:prSet/>
      <dgm:spPr/>
      <dgm:t>
        <a:bodyPr/>
        <a:lstStyle/>
        <a:p>
          <a:endParaRPr lang="ru-RU"/>
        </a:p>
      </dgm:t>
    </dgm:pt>
    <dgm:pt modelId="{FF109868-22A0-44CE-9898-8066B938661B}" type="pres">
      <dgm:prSet presAssocID="{CE93805C-E2F5-42D5-8085-3C2E8F45889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529744-16CC-425E-94B1-94F3DE917775}" type="pres">
      <dgm:prSet presAssocID="{CE93805C-E2F5-42D5-8085-3C2E8F45889E}" presName="Name1" presStyleCnt="0"/>
      <dgm:spPr/>
      <dgm:t>
        <a:bodyPr/>
        <a:lstStyle/>
        <a:p>
          <a:endParaRPr lang="ru-RU"/>
        </a:p>
      </dgm:t>
    </dgm:pt>
    <dgm:pt modelId="{B6BC8206-E8D1-4D7D-AF2B-AE9AE529832D}" type="pres">
      <dgm:prSet presAssocID="{CE93805C-E2F5-42D5-8085-3C2E8F45889E}" presName="cycle" presStyleCnt="0"/>
      <dgm:spPr/>
      <dgm:t>
        <a:bodyPr/>
        <a:lstStyle/>
        <a:p>
          <a:endParaRPr lang="ru-RU"/>
        </a:p>
      </dgm:t>
    </dgm:pt>
    <dgm:pt modelId="{6D2387EF-3421-41B7-933E-4BC57A0983B5}" type="pres">
      <dgm:prSet presAssocID="{CE93805C-E2F5-42D5-8085-3C2E8F45889E}" presName="srcNode" presStyleLbl="node1" presStyleIdx="0" presStyleCnt="7"/>
      <dgm:spPr/>
      <dgm:t>
        <a:bodyPr/>
        <a:lstStyle/>
        <a:p>
          <a:endParaRPr lang="ru-RU"/>
        </a:p>
      </dgm:t>
    </dgm:pt>
    <dgm:pt modelId="{64406F94-45D6-488E-BFE6-B36DB4238EB9}" type="pres">
      <dgm:prSet presAssocID="{CE93805C-E2F5-42D5-8085-3C2E8F45889E}" presName="conn" presStyleLbl="parChTrans1D2" presStyleIdx="0" presStyleCnt="1"/>
      <dgm:spPr/>
      <dgm:t>
        <a:bodyPr/>
        <a:lstStyle/>
        <a:p>
          <a:endParaRPr lang="ru-RU"/>
        </a:p>
      </dgm:t>
    </dgm:pt>
    <dgm:pt modelId="{ACE70981-7B1D-4A59-8CD0-A967E0B9F71C}" type="pres">
      <dgm:prSet presAssocID="{CE93805C-E2F5-42D5-8085-3C2E8F45889E}" presName="extraNode" presStyleLbl="node1" presStyleIdx="0" presStyleCnt="7"/>
      <dgm:spPr/>
      <dgm:t>
        <a:bodyPr/>
        <a:lstStyle/>
        <a:p>
          <a:endParaRPr lang="ru-RU"/>
        </a:p>
      </dgm:t>
    </dgm:pt>
    <dgm:pt modelId="{D47EC2BF-B7F0-4A08-98C7-6EE5B3AF3486}" type="pres">
      <dgm:prSet presAssocID="{CE93805C-E2F5-42D5-8085-3C2E8F45889E}" presName="dstNode" presStyleLbl="node1" presStyleIdx="0" presStyleCnt="7"/>
      <dgm:spPr/>
      <dgm:t>
        <a:bodyPr/>
        <a:lstStyle/>
        <a:p>
          <a:endParaRPr lang="ru-RU"/>
        </a:p>
      </dgm:t>
    </dgm:pt>
    <dgm:pt modelId="{82925F71-48AD-4188-9213-1F75E6A8617F}" type="pres">
      <dgm:prSet presAssocID="{B52AC82D-7DA2-4B25-86E7-FCD78A2D57E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26FBA-D9C8-429B-B159-4EAD7783048D}" type="pres">
      <dgm:prSet presAssocID="{B52AC82D-7DA2-4B25-86E7-FCD78A2D57E1}" presName="accent_1" presStyleCnt="0"/>
      <dgm:spPr/>
      <dgm:t>
        <a:bodyPr/>
        <a:lstStyle/>
        <a:p>
          <a:endParaRPr lang="ru-RU"/>
        </a:p>
      </dgm:t>
    </dgm:pt>
    <dgm:pt modelId="{81762972-E9EC-425D-88A7-17C251B06232}" type="pres">
      <dgm:prSet presAssocID="{B52AC82D-7DA2-4B25-86E7-FCD78A2D57E1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1C0E4663-6A3A-427A-BBA4-CCDB8C552C9D}" type="pres">
      <dgm:prSet presAssocID="{73CA7BE7-E19B-4F67-85E7-EDDD4B4FDB12}" presName="text_2" presStyleLbl="node1" presStyleIdx="1" presStyleCnt="7" custLinFactNeighborX="1337" custLinFactNeighborY="-2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6CB60-371C-45CC-AC83-C869A5356EE3}" type="pres">
      <dgm:prSet presAssocID="{73CA7BE7-E19B-4F67-85E7-EDDD4B4FDB12}" presName="accent_2" presStyleCnt="0"/>
      <dgm:spPr/>
      <dgm:t>
        <a:bodyPr/>
        <a:lstStyle/>
        <a:p>
          <a:endParaRPr lang="ru-RU"/>
        </a:p>
      </dgm:t>
    </dgm:pt>
    <dgm:pt modelId="{24F74C31-EACF-45CA-8FD2-F5B03DEA2522}" type="pres">
      <dgm:prSet presAssocID="{73CA7BE7-E19B-4F67-85E7-EDDD4B4FDB12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C5E88D5B-EA71-48AA-BE7F-0C990C6FC088}" type="pres">
      <dgm:prSet presAssocID="{C0EF9133-33C1-43FB-93B8-2A6E217B8FF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C3F20-F124-4E94-8167-202DADF9B904}" type="pres">
      <dgm:prSet presAssocID="{C0EF9133-33C1-43FB-93B8-2A6E217B8FF2}" presName="accent_3" presStyleCnt="0"/>
      <dgm:spPr/>
      <dgm:t>
        <a:bodyPr/>
        <a:lstStyle/>
        <a:p>
          <a:endParaRPr lang="ru-RU"/>
        </a:p>
      </dgm:t>
    </dgm:pt>
    <dgm:pt modelId="{CCA62F2C-EC1D-491E-97F8-9ECE68E3A645}" type="pres">
      <dgm:prSet presAssocID="{C0EF9133-33C1-43FB-93B8-2A6E217B8FF2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DFCEB503-365D-48D2-ACDD-DA31F5B368D1}" type="pres">
      <dgm:prSet presAssocID="{5AB275F0-C9D3-4B39-AC42-04705FE14EA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16C30-B8BD-43C5-8C2E-6F4924231C6C}" type="pres">
      <dgm:prSet presAssocID="{5AB275F0-C9D3-4B39-AC42-04705FE14EAE}" presName="accent_4" presStyleCnt="0"/>
      <dgm:spPr/>
      <dgm:t>
        <a:bodyPr/>
        <a:lstStyle/>
        <a:p>
          <a:endParaRPr lang="ru-RU"/>
        </a:p>
      </dgm:t>
    </dgm:pt>
    <dgm:pt modelId="{F45A7BBF-E4BD-4493-AF76-7520621AB7D2}" type="pres">
      <dgm:prSet presAssocID="{5AB275F0-C9D3-4B39-AC42-04705FE14EAE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DC7AC0EE-AFA5-4726-B4E8-3F8773A3A6E2}" type="pres">
      <dgm:prSet presAssocID="{03A3B312-AB7B-44DD-9E5E-543305549D4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63CEB-1E32-4A40-ADB6-3E1807D0B91C}" type="pres">
      <dgm:prSet presAssocID="{03A3B312-AB7B-44DD-9E5E-543305549D47}" presName="accent_5" presStyleCnt="0"/>
      <dgm:spPr/>
      <dgm:t>
        <a:bodyPr/>
        <a:lstStyle/>
        <a:p>
          <a:endParaRPr lang="ru-RU"/>
        </a:p>
      </dgm:t>
    </dgm:pt>
    <dgm:pt modelId="{D64988D4-C0BC-4BEB-9FDE-ADFD9461F03F}" type="pres">
      <dgm:prSet presAssocID="{03A3B312-AB7B-44DD-9E5E-543305549D47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180C8754-2EAB-45AE-9A2F-4D67E9D3F85E}" type="pres">
      <dgm:prSet presAssocID="{21178F54-5210-4FF5-93B1-B92C9EA1D82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04CF8-7326-4A5C-A5E4-41B9DAAB5C82}" type="pres">
      <dgm:prSet presAssocID="{21178F54-5210-4FF5-93B1-B92C9EA1D825}" presName="accent_6" presStyleCnt="0"/>
      <dgm:spPr/>
    </dgm:pt>
    <dgm:pt modelId="{D00AC0C5-BEC4-458C-B73A-9A06E8C160CE}" type="pres">
      <dgm:prSet presAssocID="{21178F54-5210-4FF5-93B1-B92C9EA1D825}" presName="accentRepeatNode" presStyleLbl="solidFgAcc1" presStyleIdx="5" presStyleCnt="7"/>
      <dgm:spPr/>
    </dgm:pt>
    <dgm:pt modelId="{2457F3C2-9F75-4D49-ACC7-EFDDCCB06A0A}" type="pres">
      <dgm:prSet presAssocID="{2EA3C444-2E0D-4A77-9D86-C484134222E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C6CC0-2FAD-4D00-9928-7CC34F37CF38}" type="pres">
      <dgm:prSet presAssocID="{2EA3C444-2E0D-4A77-9D86-C484134222E9}" presName="accent_7" presStyleCnt="0"/>
      <dgm:spPr/>
    </dgm:pt>
    <dgm:pt modelId="{FF8369FB-6CC2-4519-8861-329C96B1E82B}" type="pres">
      <dgm:prSet presAssocID="{2EA3C444-2E0D-4A77-9D86-C484134222E9}" presName="accentRepeatNode" presStyleLbl="solidFgAcc1" presStyleIdx="6" presStyleCnt="7"/>
      <dgm:spPr/>
    </dgm:pt>
  </dgm:ptLst>
  <dgm:cxnLst>
    <dgm:cxn modelId="{0783EB2F-E65F-4312-B520-AC593302FB59}" srcId="{CE93805C-E2F5-42D5-8085-3C2E8F45889E}" destId="{C0EF9133-33C1-43FB-93B8-2A6E217B8FF2}" srcOrd="2" destOrd="0" parTransId="{5C225359-5872-4C33-9741-98A161D0BC47}" sibTransId="{BB5CCD8E-EFA1-41C4-A01A-6A48373570BE}"/>
    <dgm:cxn modelId="{53D1BC23-39C3-4968-A242-87D43373C6E7}" type="presOf" srcId="{03A3B312-AB7B-44DD-9E5E-543305549D47}" destId="{DC7AC0EE-AFA5-4726-B4E8-3F8773A3A6E2}" srcOrd="0" destOrd="0" presId="urn:microsoft.com/office/officeart/2008/layout/VerticalCurvedList"/>
    <dgm:cxn modelId="{5980E40F-25B9-4882-9B18-7A25398A415F}" type="presOf" srcId="{B52AC82D-7DA2-4B25-86E7-FCD78A2D57E1}" destId="{82925F71-48AD-4188-9213-1F75E6A8617F}" srcOrd="0" destOrd="0" presId="urn:microsoft.com/office/officeart/2008/layout/VerticalCurvedList"/>
    <dgm:cxn modelId="{83F832A5-B0E4-49C0-849E-7C171C6F0FE8}" type="presOf" srcId="{C0EF9133-33C1-43FB-93B8-2A6E217B8FF2}" destId="{C5E88D5B-EA71-48AA-BE7F-0C990C6FC088}" srcOrd="0" destOrd="0" presId="urn:microsoft.com/office/officeart/2008/layout/VerticalCurvedList"/>
    <dgm:cxn modelId="{5D8AEF52-259F-4DF1-AF8B-E1D2F6515EEF}" type="presOf" srcId="{21178F54-5210-4FF5-93B1-B92C9EA1D825}" destId="{180C8754-2EAB-45AE-9A2F-4D67E9D3F85E}" srcOrd="0" destOrd="0" presId="urn:microsoft.com/office/officeart/2008/layout/VerticalCurvedList"/>
    <dgm:cxn modelId="{02DC6D11-6680-4C6C-B100-59E6CA3611F1}" type="presOf" srcId="{CE93805C-E2F5-42D5-8085-3C2E8F45889E}" destId="{FF109868-22A0-44CE-9898-8066B938661B}" srcOrd="0" destOrd="0" presId="urn:microsoft.com/office/officeart/2008/layout/VerticalCurvedList"/>
    <dgm:cxn modelId="{14221703-2BCB-4A24-BA26-06915B7BED94}" type="presOf" srcId="{2EA3C444-2E0D-4A77-9D86-C484134222E9}" destId="{2457F3C2-9F75-4D49-ACC7-EFDDCCB06A0A}" srcOrd="0" destOrd="0" presId="urn:microsoft.com/office/officeart/2008/layout/VerticalCurvedList"/>
    <dgm:cxn modelId="{3C605A80-ADBE-4A12-8DDF-5CCAD5B6C502}" type="presOf" srcId="{5AB275F0-C9D3-4B39-AC42-04705FE14EAE}" destId="{DFCEB503-365D-48D2-ACDD-DA31F5B368D1}" srcOrd="0" destOrd="0" presId="urn:microsoft.com/office/officeart/2008/layout/VerticalCurvedList"/>
    <dgm:cxn modelId="{C2F66E51-3D9F-4CDC-A858-273CE78BF321}" srcId="{CE93805C-E2F5-42D5-8085-3C2E8F45889E}" destId="{03A3B312-AB7B-44DD-9E5E-543305549D47}" srcOrd="4" destOrd="0" parTransId="{76118520-3DF5-44C9-BC5E-A9D033CD0969}" sibTransId="{F0D30DB5-4C31-4D88-BEBC-3B78E20B07EF}"/>
    <dgm:cxn modelId="{7A1B1826-5B29-4100-B45F-CBCA44E8A3B8}" srcId="{CE93805C-E2F5-42D5-8085-3C2E8F45889E}" destId="{21178F54-5210-4FF5-93B1-B92C9EA1D825}" srcOrd="5" destOrd="0" parTransId="{EC046EF5-B7B5-4E37-909A-717A6405BF0B}" sibTransId="{ADF5E121-2FD2-4792-8BCF-3D29AAE05D94}"/>
    <dgm:cxn modelId="{86062722-5BF4-4CD9-9336-E06E0381B52C}" srcId="{CE93805C-E2F5-42D5-8085-3C2E8F45889E}" destId="{5AB275F0-C9D3-4B39-AC42-04705FE14EAE}" srcOrd="3" destOrd="0" parTransId="{DA7B4059-6B72-4566-982A-8E8D31C932DE}" sibTransId="{E386BF0F-0A2D-40B9-BC45-34B175AAECA5}"/>
    <dgm:cxn modelId="{A18747B9-0A01-48F0-8A66-1A1CE9C3A152}" srcId="{CE93805C-E2F5-42D5-8085-3C2E8F45889E}" destId="{73CA7BE7-E19B-4F67-85E7-EDDD4B4FDB12}" srcOrd="1" destOrd="0" parTransId="{5900B579-72EA-4226-99BD-3545FBD4EE2D}" sibTransId="{8B2CFE9D-4696-414B-B72A-821E755E5EBC}"/>
    <dgm:cxn modelId="{8FF78514-B31C-4AE5-B3A6-50E173C83BAF}" srcId="{CE93805C-E2F5-42D5-8085-3C2E8F45889E}" destId="{2EA3C444-2E0D-4A77-9D86-C484134222E9}" srcOrd="6" destOrd="0" parTransId="{E2062B73-A891-4707-BD31-EDBDA49831F4}" sibTransId="{E5A21620-8D8F-4074-9C6F-3B568A74182B}"/>
    <dgm:cxn modelId="{4AD3616F-CF8D-4208-8C9C-8D6F990BC0F2}" type="presOf" srcId="{99783129-4B8D-47B2-84A2-F01ED5B42515}" destId="{64406F94-45D6-488E-BFE6-B36DB4238EB9}" srcOrd="0" destOrd="0" presId="urn:microsoft.com/office/officeart/2008/layout/VerticalCurvedList"/>
    <dgm:cxn modelId="{27F533CE-1479-41EF-92F9-270E206EA425}" srcId="{CE93805C-E2F5-42D5-8085-3C2E8F45889E}" destId="{B52AC82D-7DA2-4B25-86E7-FCD78A2D57E1}" srcOrd="0" destOrd="0" parTransId="{D9B4E4C2-B671-443F-AE49-423CAF770C16}" sibTransId="{99783129-4B8D-47B2-84A2-F01ED5B42515}"/>
    <dgm:cxn modelId="{10ED045A-E1DE-4FE5-98F5-C5AC54CC34EA}" type="presOf" srcId="{73CA7BE7-E19B-4F67-85E7-EDDD4B4FDB12}" destId="{1C0E4663-6A3A-427A-BBA4-CCDB8C552C9D}" srcOrd="0" destOrd="0" presId="urn:microsoft.com/office/officeart/2008/layout/VerticalCurvedList"/>
    <dgm:cxn modelId="{84CC4F3E-57B4-4F78-BC7E-B28F55C414CE}" type="presParOf" srcId="{FF109868-22A0-44CE-9898-8066B938661B}" destId="{31529744-16CC-425E-94B1-94F3DE917775}" srcOrd="0" destOrd="0" presId="urn:microsoft.com/office/officeart/2008/layout/VerticalCurvedList"/>
    <dgm:cxn modelId="{5DC01939-C2B1-472D-BC0B-4AC6EA0573B2}" type="presParOf" srcId="{31529744-16CC-425E-94B1-94F3DE917775}" destId="{B6BC8206-E8D1-4D7D-AF2B-AE9AE529832D}" srcOrd="0" destOrd="0" presId="urn:microsoft.com/office/officeart/2008/layout/VerticalCurvedList"/>
    <dgm:cxn modelId="{1E533FE7-76CC-4E65-AE5E-0F6D206C886C}" type="presParOf" srcId="{B6BC8206-E8D1-4D7D-AF2B-AE9AE529832D}" destId="{6D2387EF-3421-41B7-933E-4BC57A0983B5}" srcOrd="0" destOrd="0" presId="urn:microsoft.com/office/officeart/2008/layout/VerticalCurvedList"/>
    <dgm:cxn modelId="{13CBF751-33AE-4F2F-9B15-9E456759596F}" type="presParOf" srcId="{B6BC8206-E8D1-4D7D-AF2B-AE9AE529832D}" destId="{64406F94-45D6-488E-BFE6-B36DB4238EB9}" srcOrd="1" destOrd="0" presId="urn:microsoft.com/office/officeart/2008/layout/VerticalCurvedList"/>
    <dgm:cxn modelId="{6B454B1E-2282-4974-B4CB-B01982B71AD9}" type="presParOf" srcId="{B6BC8206-E8D1-4D7D-AF2B-AE9AE529832D}" destId="{ACE70981-7B1D-4A59-8CD0-A967E0B9F71C}" srcOrd="2" destOrd="0" presId="urn:microsoft.com/office/officeart/2008/layout/VerticalCurvedList"/>
    <dgm:cxn modelId="{F4C9FA56-A361-4E58-AC43-2572F8541490}" type="presParOf" srcId="{B6BC8206-E8D1-4D7D-AF2B-AE9AE529832D}" destId="{D47EC2BF-B7F0-4A08-98C7-6EE5B3AF3486}" srcOrd="3" destOrd="0" presId="urn:microsoft.com/office/officeart/2008/layout/VerticalCurvedList"/>
    <dgm:cxn modelId="{E766316F-7B4E-4D4D-A863-D356AC953D24}" type="presParOf" srcId="{31529744-16CC-425E-94B1-94F3DE917775}" destId="{82925F71-48AD-4188-9213-1F75E6A8617F}" srcOrd="1" destOrd="0" presId="urn:microsoft.com/office/officeart/2008/layout/VerticalCurvedList"/>
    <dgm:cxn modelId="{2DD68F8F-6BCD-477B-85A7-E0005D17296F}" type="presParOf" srcId="{31529744-16CC-425E-94B1-94F3DE917775}" destId="{62D26FBA-D9C8-429B-B159-4EAD7783048D}" srcOrd="2" destOrd="0" presId="urn:microsoft.com/office/officeart/2008/layout/VerticalCurvedList"/>
    <dgm:cxn modelId="{E7D410B6-F44E-435C-98AE-C31367EE4F1B}" type="presParOf" srcId="{62D26FBA-D9C8-429B-B159-4EAD7783048D}" destId="{81762972-E9EC-425D-88A7-17C251B06232}" srcOrd="0" destOrd="0" presId="urn:microsoft.com/office/officeart/2008/layout/VerticalCurvedList"/>
    <dgm:cxn modelId="{D549D11D-09A0-4465-B0A0-1DFAAE4E6961}" type="presParOf" srcId="{31529744-16CC-425E-94B1-94F3DE917775}" destId="{1C0E4663-6A3A-427A-BBA4-CCDB8C552C9D}" srcOrd="3" destOrd="0" presId="urn:microsoft.com/office/officeart/2008/layout/VerticalCurvedList"/>
    <dgm:cxn modelId="{3652ED38-B71F-4AB6-8099-CD5663268A01}" type="presParOf" srcId="{31529744-16CC-425E-94B1-94F3DE917775}" destId="{E1F6CB60-371C-45CC-AC83-C869A5356EE3}" srcOrd="4" destOrd="0" presId="urn:microsoft.com/office/officeart/2008/layout/VerticalCurvedList"/>
    <dgm:cxn modelId="{751F3B26-31E7-4C8B-A5AF-C659F7DBAC07}" type="presParOf" srcId="{E1F6CB60-371C-45CC-AC83-C869A5356EE3}" destId="{24F74C31-EACF-45CA-8FD2-F5B03DEA2522}" srcOrd="0" destOrd="0" presId="urn:microsoft.com/office/officeart/2008/layout/VerticalCurvedList"/>
    <dgm:cxn modelId="{A962200E-F3D0-4728-A095-2CA1168660DB}" type="presParOf" srcId="{31529744-16CC-425E-94B1-94F3DE917775}" destId="{C5E88D5B-EA71-48AA-BE7F-0C990C6FC088}" srcOrd="5" destOrd="0" presId="urn:microsoft.com/office/officeart/2008/layout/VerticalCurvedList"/>
    <dgm:cxn modelId="{0F8B496B-5211-4A95-AFAB-B9E08430FF04}" type="presParOf" srcId="{31529744-16CC-425E-94B1-94F3DE917775}" destId="{23CC3F20-F124-4E94-8167-202DADF9B904}" srcOrd="6" destOrd="0" presId="urn:microsoft.com/office/officeart/2008/layout/VerticalCurvedList"/>
    <dgm:cxn modelId="{56218B70-8BF3-4D69-9AF8-2B52F9BB2D42}" type="presParOf" srcId="{23CC3F20-F124-4E94-8167-202DADF9B904}" destId="{CCA62F2C-EC1D-491E-97F8-9ECE68E3A645}" srcOrd="0" destOrd="0" presId="urn:microsoft.com/office/officeart/2008/layout/VerticalCurvedList"/>
    <dgm:cxn modelId="{6F4B7F68-3A91-40A5-ABC5-B47B100ADF86}" type="presParOf" srcId="{31529744-16CC-425E-94B1-94F3DE917775}" destId="{DFCEB503-365D-48D2-ACDD-DA31F5B368D1}" srcOrd="7" destOrd="0" presId="urn:microsoft.com/office/officeart/2008/layout/VerticalCurvedList"/>
    <dgm:cxn modelId="{8B74EC1F-A985-4777-941D-3BA1226BE2BB}" type="presParOf" srcId="{31529744-16CC-425E-94B1-94F3DE917775}" destId="{5CA16C30-B8BD-43C5-8C2E-6F4924231C6C}" srcOrd="8" destOrd="0" presId="urn:microsoft.com/office/officeart/2008/layout/VerticalCurvedList"/>
    <dgm:cxn modelId="{8F7A0EAA-A710-4E26-90DB-4BA2959C65D3}" type="presParOf" srcId="{5CA16C30-B8BD-43C5-8C2E-6F4924231C6C}" destId="{F45A7BBF-E4BD-4493-AF76-7520621AB7D2}" srcOrd="0" destOrd="0" presId="urn:microsoft.com/office/officeart/2008/layout/VerticalCurvedList"/>
    <dgm:cxn modelId="{0476F72F-FF6B-49BD-B0CC-CAC736D309C7}" type="presParOf" srcId="{31529744-16CC-425E-94B1-94F3DE917775}" destId="{DC7AC0EE-AFA5-4726-B4E8-3F8773A3A6E2}" srcOrd="9" destOrd="0" presId="urn:microsoft.com/office/officeart/2008/layout/VerticalCurvedList"/>
    <dgm:cxn modelId="{CD858756-9FDD-4AD5-994B-360DF7E6830D}" type="presParOf" srcId="{31529744-16CC-425E-94B1-94F3DE917775}" destId="{9CE63CEB-1E32-4A40-ADB6-3E1807D0B91C}" srcOrd="10" destOrd="0" presId="urn:microsoft.com/office/officeart/2008/layout/VerticalCurvedList"/>
    <dgm:cxn modelId="{4596C0EC-5E3A-4032-9250-C2678A5CE3DF}" type="presParOf" srcId="{9CE63CEB-1E32-4A40-ADB6-3E1807D0B91C}" destId="{D64988D4-C0BC-4BEB-9FDE-ADFD9461F03F}" srcOrd="0" destOrd="0" presId="urn:microsoft.com/office/officeart/2008/layout/VerticalCurvedList"/>
    <dgm:cxn modelId="{4D1962A6-321B-4A17-AA1D-1587908EF45A}" type="presParOf" srcId="{31529744-16CC-425E-94B1-94F3DE917775}" destId="{180C8754-2EAB-45AE-9A2F-4D67E9D3F85E}" srcOrd="11" destOrd="0" presId="urn:microsoft.com/office/officeart/2008/layout/VerticalCurvedList"/>
    <dgm:cxn modelId="{12F8E20B-3301-46D3-8CA2-221001C8AFFC}" type="presParOf" srcId="{31529744-16CC-425E-94B1-94F3DE917775}" destId="{7BC04CF8-7326-4A5C-A5E4-41B9DAAB5C82}" srcOrd="12" destOrd="0" presId="urn:microsoft.com/office/officeart/2008/layout/VerticalCurvedList"/>
    <dgm:cxn modelId="{AD940BE2-E3D7-42A9-8481-5BC6B9DC9DDF}" type="presParOf" srcId="{7BC04CF8-7326-4A5C-A5E4-41B9DAAB5C82}" destId="{D00AC0C5-BEC4-458C-B73A-9A06E8C160CE}" srcOrd="0" destOrd="0" presId="urn:microsoft.com/office/officeart/2008/layout/VerticalCurvedList"/>
    <dgm:cxn modelId="{5344F1B1-3514-4D92-93E7-790DC5E2D36A}" type="presParOf" srcId="{31529744-16CC-425E-94B1-94F3DE917775}" destId="{2457F3C2-9F75-4D49-ACC7-EFDDCCB06A0A}" srcOrd="13" destOrd="0" presId="urn:microsoft.com/office/officeart/2008/layout/VerticalCurvedList"/>
    <dgm:cxn modelId="{C4698263-8D2B-4BA4-9F83-92544BE5541C}" type="presParOf" srcId="{31529744-16CC-425E-94B1-94F3DE917775}" destId="{8FDC6CC0-2FAD-4D00-9928-7CC34F37CF38}" srcOrd="14" destOrd="0" presId="urn:microsoft.com/office/officeart/2008/layout/VerticalCurvedList"/>
    <dgm:cxn modelId="{54DF8F4A-C1EF-466A-8814-ABD3AAF2DC75}" type="presParOf" srcId="{8FDC6CC0-2FAD-4D00-9928-7CC34F37CF38}" destId="{FF8369FB-6CC2-4519-8861-329C96B1E8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93805C-E2F5-42D5-8085-3C2E8F45889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109868-22A0-44CE-9898-8066B938661B}" type="pres">
      <dgm:prSet presAssocID="{CE93805C-E2F5-42D5-8085-3C2E8F45889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529744-16CC-425E-94B1-94F3DE917775}" type="pres">
      <dgm:prSet presAssocID="{CE93805C-E2F5-42D5-8085-3C2E8F45889E}" presName="Name1" presStyleCnt="0"/>
      <dgm:spPr/>
    </dgm:pt>
    <dgm:pt modelId="{B6BC8206-E8D1-4D7D-AF2B-AE9AE529832D}" type="pres">
      <dgm:prSet presAssocID="{CE93805C-E2F5-42D5-8085-3C2E8F45889E}" presName="cycle" presStyleCnt="0"/>
      <dgm:spPr/>
    </dgm:pt>
    <dgm:pt modelId="{6D2387EF-3421-41B7-933E-4BC57A0983B5}" type="pres">
      <dgm:prSet presAssocID="{CE93805C-E2F5-42D5-8085-3C2E8F45889E}" presName="srcNode" presStyleLbl="node1" presStyleIdx="0" presStyleCnt="0"/>
      <dgm:spPr/>
    </dgm:pt>
    <dgm:pt modelId="{64406F94-45D6-488E-BFE6-B36DB4238EB9}" type="pres">
      <dgm:prSet presAssocID="{CE93805C-E2F5-42D5-8085-3C2E8F45889E}" presName="conn" presStyleLbl="parChTrans1D2" presStyleIdx="0" presStyleCnt="1"/>
      <dgm:spPr/>
    </dgm:pt>
    <dgm:pt modelId="{ACE70981-7B1D-4A59-8CD0-A967E0B9F71C}" type="pres">
      <dgm:prSet presAssocID="{CE93805C-E2F5-42D5-8085-3C2E8F45889E}" presName="extraNode" presStyleLbl="node1" presStyleIdx="0" presStyleCnt="0"/>
      <dgm:spPr/>
    </dgm:pt>
    <dgm:pt modelId="{D47EC2BF-B7F0-4A08-98C7-6EE5B3AF3486}" type="pres">
      <dgm:prSet presAssocID="{CE93805C-E2F5-42D5-8085-3C2E8F45889E}" presName="dstNode" presStyleLbl="node1" presStyleIdx="0" presStyleCnt="0"/>
      <dgm:spPr/>
    </dgm:pt>
  </dgm:ptLst>
  <dgm:cxnLst>
    <dgm:cxn modelId="{CD1F5D83-2D82-4C9F-B7A1-62F0EAF68255}" type="presOf" srcId="{CE93805C-E2F5-42D5-8085-3C2E8F45889E}" destId="{FF109868-22A0-44CE-9898-8066B938661B}" srcOrd="0" destOrd="0" presId="urn:microsoft.com/office/officeart/2008/layout/VerticalCurvedList"/>
    <dgm:cxn modelId="{4C382C75-44BD-42C2-B8FD-BF2783FFD2CA}" type="presParOf" srcId="{FF109868-22A0-44CE-9898-8066B938661B}" destId="{31529744-16CC-425E-94B1-94F3DE917775}" srcOrd="0" destOrd="0" presId="urn:microsoft.com/office/officeart/2008/layout/VerticalCurvedList"/>
    <dgm:cxn modelId="{C057D317-034A-4FE2-B951-7E05E5C6FB3F}" type="presParOf" srcId="{31529744-16CC-425E-94B1-94F3DE917775}" destId="{B6BC8206-E8D1-4D7D-AF2B-AE9AE529832D}" srcOrd="0" destOrd="0" presId="urn:microsoft.com/office/officeart/2008/layout/VerticalCurvedList"/>
    <dgm:cxn modelId="{98F220B1-61FB-4780-95E0-2199FE444F19}" type="presParOf" srcId="{B6BC8206-E8D1-4D7D-AF2B-AE9AE529832D}" destId="{6D2387EF-3421-41B7-933E-4BC57A0983B5}" srcOrd="0" destOrd="0" presId="urn:microsoft.com/office/officeart/2008/layout/VerticalCurvedList"/>
    <dgm:cxn modelId="{F7195159-1775-438A-AC67-5AC21B9FBE2C}" type="presParOf" srcId="{B6BC8206-E8D1-4D7D-AF2B-AE9AE529832D}" destId="{64406F94-45D6-488E-BFE6-B36DB4238EB9}" srcOrd="1" destOrd="0" presId="urn:microsoft.com/office/officeart/2008/layout/VerticalCurvedList"/>
    <dgm:cxn modelId="{A760312D-A97D-4BB0-B0E1-86E07BDD67CB}" type="presParOf" srcId="{B6BC8206-E8D1-4D7D-AF2B-AE9AE529832D}" destId="{ACE70981-7B1D-4A59-8CD0-A967E0B9F71C}" srcOrd="2" destOrd="0" presId="urn:microsoft.com/office/officeart/2008/layout/VerticalCurvedList"/>
    <dgm:cxn modelId="{83D8A367-B8B0-421F-A5F2-240F3007E324}" type="presParOf" srcId="{B6BC8206-E8D1-4D7D-AF2B-AE9AE529832D}" destId="{D47EC2BF-B7F0-4A08-98C7-6EE5B3AF3486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93805C-E2F5-42D5-8085-3C2E8F45889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CA7BE7-E19B-4F67-85E7-EDDD4B4FDB12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11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  СОЗДАНИЕ «РЕГИОНАЛЬНОЙ ИНФОРМАЦИОННОЙ СИСТЕМЫ ЖКХ»</a:t>
          </a:r>
          <a:endParaRPr lang="ru-RU" sz="11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900B579-72EA-4226-99BD-3545FBD4EE2D}" type="parTrans" cxnId="{A18747B9-0A01-48F0-8A66-1A1CE9C3A152}">
      <dgm:prSet/>
      <dgm:spPr/>
      <dgm:t>
        <a:bodyPr/>
        <a:lstStyle/>
        <a:p>
          <a:endParaRPr lang="ru-RU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B2CFE9D-4696-414B-B72A-821E755E5EBC}" type="sibTrans" cxnId="{A18747B9-0A01-48F0-8A66-1A1CE9C3A152}">
      <dgm:prSet/>
      <dgm:spPr/>
      <dgm:t>
        <a:bodyPr/>
        <a:lstStyle/>
        <a:p>
          <a:endParaRPr lang="ru-RU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0EF9133-33C1-43FB-93B8-2A6E217B8FF2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11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 ПОВЫШЕНИЕ ГРАМОТНОСТИ НАСЕЛЕНИЯ В ВОПРОСАХ ЖКХ</a:t>
          </a:r>
          <a:endParaRPr lang="ru-RU" sz="11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C225359-5872-4C33-9741-98A161D0BC47}" type="parTrans" cxnId="{0783EB2F-E65F-4312-B520-AC593302FB59}">
      <dgm:prSet/>
      <dgm:spPr/>
      <dgm:t>
        <a:bodyPr/>
        <a:lstStyle/>
        <a:p>
          <a:endParaRPr lang="ru-RU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B5CCD8E-EFA1-41C4-A01A-6A48373570BE}" type="sibTrans" cxnId="{0783EB2F-E65F-4312-B520-AC593302FB59}">
      <dgm:prSet/>
      <dgm:spPr/>
      <dgm:t>
        <a:bodyPr/>
        <a:lstStyle/>
        <a:p>
          <a:endParaRPr lang="ru-RU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AB275F0-C9D3-4B39-AC42-04705FE14EAE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11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 СОЗДАНИЕ МУП Г. КОСТРОМЫ «ГОРОДСКАЯ УПРАВЛЯЮЩАЯ КОМПАНИЯ»</a:t>
          </a:r>
          <a:endParaRPr lang="ru-RU" sz="11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A7B4059-6B72-4566-982A-8E8D31C932DE}" type="parTrans" cxnId="{86062722-5BF4-4CD9-9336-E06E0381B52C}">
      <dgm:prSet/>
      <dgm:spPr/>
      <dgm:t>
        <a:bodyPr/>
        <a:lstStyle/>
        <a:p>
          <a:endParaRPr lang="ru-RU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386BF0F-0A2D-40B9-BC45-34B175AAECA5}" type="sibTrans" cxnId="{86062722-5BF4-4CD9-9336-E06E0381B52C}">
      <dgm:prSet/>
      <dgm:spPr/>
      <dgm:t>
        <a:bodyPr/>
        <a:lstStyle/>
        <a:p>
          <a:endParaRPr lang="ru-RU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3A3B312-AB7B-44DD-9E5E-543305549D47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11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ВНЕДРЕНИЕ НА ТЕРРИТОРИИ ГОРОДА НОВОЙ СИСТЕМЫ КАПИТАЛЬНОГО РЕМОНТА</a:t>
          </a:r>
          <a:endParaRPr lang="ru-RU" sz="1100" b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6118520-3DF5-44C9-BC5E-A9D033CD0969}" type="parTrans" cxnId="{C2F66E51-3D9F-4CDC-A858-273CE78BF321}">
      <dgm:prSet/>
      <dgm:spPr/>
      <dgm:t>
        <a:bodyPr/>
        <a:lstStyle/>
        <a:p>
          <a:endParaRPr lang="ru-RU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0D30DB5-4C31-4D88-BEBC-3B78E20B07EF}" type="sibTrans" cxnId="{C2F66E51-3D9F-4CDC-A858-273CE78BF321}">
      <dgm:prSet/>
      <dgm:spPr/>
      <dgm:t>
        <a:bodyPr/>
        <a:lstStyle/>
        <a:p>
          <a:endParaRPr lang="ru-RU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B5475EB-D9FB-4B8F-89C1-B882D5F2F76B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11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   МОНИТОРИНГ ДЕЯТЕЛЬНОСТИ ОРГАНИЗАЦИЙ, ОСУЩЕСТВЛЯЮЩИХ УПРАВЛЕНИЕ ЖИЛИЩНЫМ ФОНДОМ, ОРГАНИЗАЦИЯ И ПРОВЕДЕНИЕ ОТКРЫТЫХ КОНКУРСОВ ПО ОТБОРУ УПРАВЛЯЮЩИХ ОРГАНИЗАЦИЙ</a:t>
          </a:r>
          <a:endParaRPr lang="ru-RU" sz="11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9DC6BBC-ED93-4B00-BB09-D2A30A0E93F8}" type="parTrans" cxnId="{FBEE9E40-9141-4F45-A541-3C7E3C08E87D}">
      <dgm:prSet/>
      <dgm:spPr/>
      <dgm:t>
        <a:bodyPr/>
        <a:lstStyle/>
        <a:p>
          <a:endParaRPr lang="ru-RU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385FFEA-CFA5-4850-AE7A-94238AA096EF}" type="sibTrans" cxnId="{FBEE9E40-9141-4F45-A541-3C7E3C08E87D}">
      <dgm:prSet/>
      <dgm:spPr/>
      <dgm:t>
        <a:bodyPr/>
        <a:lstStyle/>
        <a:p>
          <a:endParaRPr lang="ru-RU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52AC82D-7DA2-4B25-86E7-FCD78A2D57E1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11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ПРОВЕДЕНИЕ РЕМОНТА ЖИЛЬЯ</a:t>
          </a:r>
          <a:endParaRPr lang="ru-RU" sz="11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9783129-4B8D-47B2-84A2-F01ED5B42515}" type="sibTrans" cxnId="{27F533CE-1479-41EF-92F9-270E206EA425}">
      <dgm:prSet/>
      <dgm:spPr/>
      <dgm:t>
        <a:bodyPr/>
        <a:lstStyle/>
        <a:p>
          <a:endParaRPr lang="ru-RU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9B4E4C2-B671-443F-AE49-423CAF770C16}" type="parTrans" cxnId="{27F533CE-1479-41EF-92F9-270E206EA425}">
      <dgm:prSet/>
      <dgm:spPr/>
      <dgm:t>
        <a:bodyPr/>
        <a:lstStyle/>
        <a:p>
          <a:endParaRPr lang="ru-RU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F109868-22A0-44CE-9898-8066B938661B}" type="pres">
      <dgm:prSet presAssocID="{CE93805C-E2F5-42D5-8085-3C2E8F45889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529744-16CC-425E-94B1-94F3DE917775}" type="pres">
      <dgm:prSet presAssocID="{CE93805C-E2F5-42D5-8085-3C2E8F45889E}" presName="Name1" presStyleCnt="0"/>
      <dgm:spPr/>
      <dgm:t>
        <a:bodyPr/>
        <a:lstStyle/>
        <a:p>
          <a:endParaRPr lang="ru-RU"/>
        </a:p>
      </dgm:t>
    </dgm:pt>
    <dgm:pt modelId="{B6BC8206-E8D1-4D7D-AF2B-AE9AE529832D}" type="pres">
      <dgm:prSet presAssocID="{CE93805C-E2F5-42D5-8085-3C2E8F45889E}" presName="cycle" presStyleCnt="0"/>
      <dgm:spPr/>
      <dgm:t>
        <a:bodyPr/>
        <a:lstStyle/>
        <a:p>
          <a:endParaRPr lang="ru-RU"/>
        </a:p>
      </dgm:t>
    </dgm:pt>
    <dgm:pt modelId="{6D2387EF-3421-41B7-933E-4BC57A0983B5}" type="pres">
      <dgm:prSet presAssocID="{CE93805C-E2F5-42D5-8085-3C2E8F45889E}" presName="srcNode" presStyleLbl="node1" presStyleIdx="0" presStyleCnt="6"/>
      <dgm:spPr/>
      <dgm:t>
        <a:bodyPr/>
        <a:lstStyle/>
        <a:p>
          <a:endParaRPr lang="ru-RU"/>
        </a:p>
      </dgm:t>
    </dgm:pt>
    <dgm:pt modelId="{64406F94-45D6-488E-BFE6-B36DB4238EB9}" type="pres">
      <dgm:prSet presAssocID="{CE93805C-E2F5-42D5-8085-3C2E8F45889E}" presName="conn" presStyleLbl="parChTrans1D2" presStyleIdx="0" presStyleCnt="1" custLinFactNeighborX="-383" custLinFactNeighborY="-748"/>
      <dgm:spPr/>
      <dgm:t>
        <a:bodyPr/>
        <a:lstStyle/>
        <a:p>
          <a:endParaRPr lang="ru-RU"/>
        </a:p>
      </dgm:t>
    </dgm:pt>
    <dgm:pt modelId="{ACE70981-7B1D-4A59-8CD0-A967E0B9F71C}" type="pres">
      <dgm:prSet presAssocID="{CE93805C-E2F5-42D5-8085-3C2E8F45889E}" presName="extraNode" presStyleLbl="node1" presStyleIdx="0" presStyleCnt="6"/>
      <dgm:spPr/>
      <dgm:t>
        <a:bodyPr/>
        <a:lstStyle/>
        <a:p>
          <a:endParaRPr lang="ru-RU"/>
        </a:p>
      </dgm:t>
    </dgm:pt>
    <dgm:pt modelId="{D47EC2BF-B7F0-4A08-98C7-6EE5B3AF3486}" type="pres">
      <dgm:prSet presAssocID="{CE93805C-E2F5-42D5-8085-3C2E8F45889E}" presName="dstNode" presStyleLbl="node1" presStyleIdx="0" presStyleCnt="6"/>
      <dgm:spPr/>
      <dgm:t>
        <a:bodyPr/>
        <a:lstStyle/>
        <a:p>
          <a:endParaRPr lang="ru-RU"/>
        </a:p>
      </dgm:t>
    </dgm:pt>
    <dgm:pt modelId="{A718CD0A-EB28-490D-B8AB-D3DEB7C1ADDC}" type="pres">
      <dgm:prSet presAssocID="{73CA7BE7-E19B-4F67-85E7-EDDD4B4FDB1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AA670-B139-44D9-B221-B237FF5E121D}" type="pres">
      <dgm:prSet presAssocID="{73CA7BE7-E19B-4F67-85E7-EDDD4B4FDB12}" presName="accent_1" presStyleCnt="0"/>
      <dgm:spPr/>
    </dgm:pt>
    <dgm:pt modelId="{24F74C31-EACF-45CA-8FD2-F5B03DEA2522}" type="pres">
      <dgm:prSet presAssocID="{73CA7BE7-E19B-4F67-85E7-EDDD4B4FDB12}" presName="accentRepeatNode" presStyleLbl="solidFgAcc1" presStyleIdx="0" presStyleCnt="6" custLinFactNeighborX="11925" custLinFactNeighborY="-4071"/>
      <dgm:spPr>
        <a:solidFill>
          <a:schemeClr val="accent4"/>
        </a:solidFill>
      </dgm:spPr>
      <dgm:t>
        <a:bodyPr/>
        <a:lstStyle/>
        <a:p>
          <a:endParaRPr lang="ru-RU"/>
        </a:p>
      </dgm:t>
    </dgm:pt>
    <dgm:pt modelId="{57F5A572-368B-4831-A3FE-2615BC79DDF3}" type="pres">
      <dgm:prSet presAssocID="{C0EF9133-33C1-43FB-93B8-2A6E217B8FF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B46FA-9833-42EC-B9FA-4293202B2482}" type="pres">
      <dgm:prSet presAssocID="{C0EF9133-33C1-43FB-93B8-2A6E217B8FF2}" presName="accent_2" presStyleCnt="0"/>
      <dgm:spPr/>
    </dgm:pt>
    <dgm:pt modelId="{CCA62F2C-EC1D-491E-97F8-9ECE68E3A645}" type="pres">
      <dgm:prSet presAssocID="{C0EF9133-33C1-43FB-93B8-2A6E217B8FF2}" presName="accentRepeatNode" presStyleLbl="solidFgAcc1" presStyleIdx="1" presStyleCnt="6" custLinFactNeighborX="-1741" custLinFactNeighborY="-2371"/>
      <dgm:spPr>
        <a:solidFill>
          <a:schemeClr val="accent4"/>
        </a:solidFill>
      </dgm:spPr>
      <dgm:t>
        <a:bodyPr/>
        <a:lstStyle/>
        <a:p>
          <a:endParaRPr lang="ru-RU"/>
        </a:p>
      </dgm:t>
    </dgm:pt>
    <dgm:pt modelId="{6A6EB28F-8448-4DC5-89F2-F0BB2490D259}" type="pres">
      <dgm:prSet presAssocID="{5AB275F0-C9D3-4B39-AC42-04705FE14EA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0DB3D-7B78-46B6-B2B1-3A681541251A}" type="pres">
      <dgm:prSet presAssocID="{5AB275F0-C9D3-4B39-AC42-04705FE14EAE}" presName="accent_3" presStyleCnt="0"/>
      <dgm:spPr/>
    </dgm:pt>
    <dgm:pt modelId="{F45A7BBF-E4BD-4493-AF76-7520621AB7D2}" type="pres">
      <dgm:prSet presAssocID="{5AB275F0-C9D3-4B39-AC42-04705FE14EAE}" presName="accentRepeatNode" presStyleLbl="solidFgAcc1" presStyleIdx="2" presStyleCnt="6" custLinFactNeighborX="2856" custLinFactNeighborY="-1390"/>
      <dgm:spPr>
        <a:solidFill>
          <a:schemeClr val="accent4"/>
        </a:solidFill>
      </dgm:spPr>
      <dgm:t>
        <a:bodyPr/>
        <a:lstStyle/>
        <a:p>
          <a:endParaRPr lang="ru-RU"/>
        </a:p>
      </dgm:t>
    </dgm:pt>
    <dgm:pt modelId="{FFEDF76C-FC73-4C53-B544-BD2D71995404}" type="pres">
      <dgm:prSet presAssocID="{03A3B312-AB7B-44DD-9E5E-543305549D4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8ADA7-2FE5-402F-A454-C291844E69FC}" type="pres">
      <dgm:prSet presAssocID="{03A3B312-AB7B-44DD-9E5E-543305549D47}" presName="accent_4" presStyleCnt="0"/>
      <dgm:spPr/>
    </dgm:pt>
    <dgm:pt modelId="{D64988D4-C0BC-4BEB-9FDE-ADFD9461F03F}" type="pres">
      <dgm:prSet presAssocID="{03A3B312-AB7B-44DD-9E5E-543305549D47}" presName="accentRepeatNode" presStyleLbl="solidFgAcc1" presStyleIdx="3" presStyleCnt="6" custLinFactNeighborX="2856" custLinFactNeighborY="-2278"/>
      <dgm:spPr>
        <a:solidFill>
          <a:schemeClr val="accent4"/>
        </a:solidFill>
      </dgm:spPr>
      <dgm:t>
        <a:bodyPr/>
        <a:lstStyle/>
        <a:p>
          <a:endParaRPr lang="ru-RU"/>
        </a:p>
      </dgm:t>
    </dgm:pt>
    <dgm:pt modelId="{2410CD9A-401A-4CB2-ABAC-C74357C79157}" type="pres">
      <dgm:prSet presAssocID="{6B5475EB-D9FB-4B8F-89C1-B882D5F2F76B}" presName="text_5" presStyleLbl="node1" presStyleIdx="4" presStyleCnt="6" custScaleY="157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DEE74-3367-4E56-ACC2-7345AECF9AFE}" type="pres">
      <dgm:prSet presAssocID="{6B5475EB-D9FB-4B8F-89C1-B882D5F2F76B}" presName="accent_5" presStyleCnt="0"/>
      <dgm:spPr/>
    </dgm:pt>
    <dgm:pt modelId="{34AE4FEC-6914-4E73-AC46-41DD04D57F7B}" type="pres">
      <dgm:prSet presAssocID="{6B5475EB-D9FB-4B8F-89C1-B882D5F2F76B}" presName="accentRepeatNode" presStyleLbl="solidFgAcc1" presStyleIdx="4" presStyleCnt="6" custScaleX="115322" custScaleY="122531" custLinFactNeighborX="2087" custLinFactNeighborY="-3794"/>
      <dgm:spPr>
        <a:solidFill>
          <a:schemeClr val="accent4"/>
        </a:solidFill>
      </dgm:spPr>
      <dgm:t>
        <a:bodyPr/>
        <a:lstStyle/>
        <a:p>
          <a:endParaRPr lang="ru-RU"/>
        </a:p>
      </dgm:t>
    </dgm:pt>
    <dgm:pt modelId="{93D352ED-34AA-45DA-8DD8-08D735719D71}" type="pres">
      <dgm:prSet presAssocID="{B52AC82D-7DA2-4B25-86E7-FCD78A2D57E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A2114-7E69-4C9D-86F3-7D0C4BF1C990}" type="pres">
      <dgm:prSet presAssocID="{B52AC82D-7DA2-4B25-86E7-FCD78A2D57E1}" presName="accent_6" presStyleCnt="0"/>
      <dgm:spPr/>
    </dgm:pt>
    <dgm:pt modelId="{81762972-E9EC-425D-88A7-17C251B06232}" type="pres">
      <dgm:prSet presAssocID="{B52AC82D-7DA2-4B25-86E7-FCD78A2D57E1}" presName="accentRepeatNode" presStyleLbl="solidFgAcc1" presStyleIdx="5" presStyleCnt="6"/>
      <dgm:spPr>
        <a:solidFill>
          <a:schemeClr val="accent4"/>
        </a:solidFill>
      </dgm:spPr>
      <dgm:t>
        <a:bodyPr/>
        <a:lstStyle/>
        <a:p>
          <a:endParaRPr lang="ru-RU"/>
        </a:p>
      </dgm:t>
    </dgm:pt>
  </dgm:ptLst>
  <dgm:cxnLst>
    <dgm:cxn modelId="{0783EB2F-E65F-4312-B520-AC593302FB59}" srcId="{CE93805C-E2F5-42D5-8085-3C2E8F45889E}" destId="{C0EF9133-33C1-43FB-93B8-2A6E217B8FF2}" srcOrd="1" destOrd="0" parTransId="{5C225359-5872-4C33-9741-98A161D0BC47}" sibTransId="{BB5CCD8E-EFA1-41C4-A01A-6A48373570BE}"/>
    <dgm:cxn modelId="{5857A32C-5CF4-40F3-A06D-B2F1DB190CA6}" type="presOf" srcId="{B52AC82D-7DA2-4B25-86E7-FCD78A2D57E1}" destId="{93D352ED-34AA-45DA-8DD8-08D735719D71}" srcOrd="0" destOrd="0" presId="urn:microsoft.com/office/officeart/2008/layout/VerticalCurvedList"/>
    <dgm:cxn modelId="{0D366692-F8F9-4940-88E8-E2C99AB7E867}" type="presOf" srcId="{8B2CFE9D-4696-414B-B72A-821E755E5EBC}" destId="{64406F94-45D6-488E-BFE6-B36DB4238EB9}" srcOrd="0" destOrd="0" presId="urn:microsoft.com/office/officeart/2008/layout/VerticalCurvedList"/>
    <dgm:cxn modelId="{54FBDD03-DC68-4EA7-ABEB-2FE064652375}" type="presOf" srcId="{6B5475EB-D9FB-4B8F-89C1-B882D5F2F76B}" destId="{2410CD9A-401A-4CB2-ABAC-C74357C79157}" srcOrd="0" destOrd="0" presId="urn:microsoft.com/office/officeart/2008/layout/VerticalCurvedList"/>
    <dgm:cxn modelId="{EFD1CDDB-FA3C-47A8-BE1D-4F9541793836}" type="presOf" srcId="{C0EF9133-33C1-43FB-93B8-2A6E217B8FF2}" destId="{57F5A572-368B-4831-A3FE-2615BC79DDF3}" srcOrd="0" destOrd="0" presId="urn:microsoft.com/office/officeart/2008/layout/VerticalCurvedList"/>
    <dgm:cxn modelId="{E6D36CCB-4380-4286-87FA-60C639131B4E}" type="presOf" srcId="{73CA7BE7-E19B-4F67-85E7-EDDD4B4FDB12}" destId="{A718CD0A-EB28-490D-B8AB-D3DEB7C1ADDC}" srcOrd="0" destOrd="0" presId="urn:microsoft.com/office/officeart/2008/layout/VerticalCurvedList"/>
    <dgm:cxn modelId="{C2F66E51-3D9F-4CDC-A858-273CE78BF321}" srcId="{CE93805C-E2F5-42D5-8085-3C2E8F45889E}" destId="{03A3B312-AB7B-44DD-9E5E-543305549D47}" srcOrd="3" destOrd="0" parTransId="{76118520-3DF5-44C9-BC5E-A9D033CD0969}" sibTransId="{F0D30DB5-4C31-4D88-BEBC-3B78E20B07EF}"/>
    <dgm:cxn modelId="{6A5ED4BE-699F-4C68-B5E5-656FB52EF216}" type="presOf" srcId="{CE93805C-E2F5-42D5-8085-3C2E8F45889E}" destId="{FF109868-22A0-44CE-9898-8066B938661B}" srcOrd="0" destOrd="0" presId="urn:microsoft.com/office/officeart/2008/layout/VerticalCurvedList"/>
    <dgm:cxn modelId="{FBEE9E40-9141-4F45-A541-3C7E3C08E87D}" srcId="{CE93805C-E2F5-42D5-8085-3C2E8F45889E}" destId="{6B5475EB-D9FB-4B8F-89C1-B882D5F2F76B}" srcOrd="4" destOrd="0" parTransId="{E9DC6BBC-ED93-4B00-BB09-D2A30A0E93F8}" sibTransId="{0385FFEA-CFA5-4850-AE7A-94238AA096EF}"/>
    <dgm:cxn modelId="{86062722-5BF4-4CD9-9336-E06E0381B52C}" srcId="{CE93805C-E2F5-42D5-8085-3C2E8F45889E}" destId="{5AB275F0-C9D3-4B39-AC42-04705FE14EAE}" srcOrd="2" destOrd="0" parTransId="{DA7B4059-6B72-4566-982A-8E8D31C932DE}" sibTransId="{E386BF0F-0A2D-40B9-BC45-34B175AAECA5}"/>
    <dgm:cxn modelId="{A18747B9-0A01-48F0-8A66-1A1CE9C3A152}" srcId="{CE93805C-E2F5-42D5-8085-3C2E8F45889E}" destId="{73CA7BE7-E19B-4F67-85E7-EDDD4B4FDB12}" srcOrd="0" destOrd="0" parTransId="{5900B579-72EA-4226-99BD-3545FBD4EE2D}" sibTransId="{8B2CFE9D-4696-414B-B72A-821E755E5EBC}"/>
    <dgm:cxn modelId="{7100EFA4-3015-4326-85D3-DE39A9D98026}" type="presOf" srcId="{5AB275F0-C9D3-4B39-AC42-04705FE14EAE}" destId="{6A6EB28F-8448-4DC5-89F2-F0BB2490D259}" srcOrd="0" destOrd="0" presId="urn:microsoft.com/office/officeart/2008/layout/VerticalCurvedList"/>
    <dgm:cxn modelId="{7F704DEB-F2A2-4ACB-B4B8-21E21DA25125}" type="presOf" srcId="{03A3B312-AB7B-44DD-9E5E-543305549D47}" destId="{FFEDF76C-FC73-4C53-B544-BD2D71995404}" srcOrd="0" destOrd="0" presId="urn:microsoft.com/office/officeart/2008/layout/VerticalCurvedList"/>
    <dgm:cxn modelId="{27F533CE-1479-41EF-92F9-270E206EA425}" srcId="{CE93805C-E2F5-42D5-8085-3C2E8F45889E}" destId="{B52AC82D-7DA2-4B25-86E7-FCD78A2D57E1}" srcOrd="5" destOrd="0" parTransId="{D9B4E4C2-B671-443F-AE49-423CAF770C16}" sibTransId="{99783129-4B8D-47B2-84A2-F01ED5B42515}"/>
    <dgm:cxn modelId="{F3096FD6-3E9C-4F37-98F7-ED93663F25F8}" type="presParOf" srcId="{FF109868-22A0-44CE-9898-8066B938661B}" destId="{31529744-16CC-425E-94B1-94F3DE917775}" srcOrd="0" destOrd="0" presId="urn:microsoft.com/office/officeart/2008/layout/VerticalCurvedList"/>
    <dgm:cxn modelId="{DD789F54-4166-4119-9726-2150A12B55F3}" type="presParOf" srcId="{31529744-16CC-425E-94B1-94F3DE917775}" destId="{B6BC8206-E8D1-4D7D-AF2B-AE9AE529832D}" srcOrd="0" destOrd="0" presId="urn:microsoft.com/office/officeart/2008/layout/VerticalCurvedList"/>
    <dgm:cxn modelId="{D9A2CE63-1F95-47DE-A874-8621E5397058}" type="presParOf" srcId="{B6BC8206-E8D1-4D7D-AF2B-AE9AE529832D}" destId="{6D2387EF-3421-41B7-933E-4BC57A0983B5}" srcOrd="0" destOrd="0" presId="urn:microsoft.com/office/officeart/2008/layout/VerticalCurvedList"/>
    <dgm:cxn modelId="{608914F2-E67D-46C3-B688-8D491BC5995D}" type="presParOf" srcId="{B6BC8206-E8D1-4D7D-AF2B-AE9AE529832D}" destId="{64406F94-45D6-488E-BFE6-B36DB4238EB9}" srcOrd="1" destOrd="0" presId="urn:microsoft.com/office/officeart/2008/layout/VerticalCurvedList"/>
    <dgm:cxn modelId="{BC9BB794-A0A9-4B0D-98AE-E03A4AB491D8}" type="presParOf" srcId="{B6BC8206-E8D1-4D7D-AF2B-AE9AE529832D}" destId="{ACE70981-7B1D-4A59-8CD0-A967E0B9F71C}" srcOrd="2" destOrd="0" presId="urn:microsoft.com/office/officeart/2008/layout/VerticalCurvedList"/>
    <dgm:cxn modelId="{2C25E106-23FE-4B75-8C22-9775326989DC}" type="presParOf" srcId="{B6BC8206-E8D1-4D7D-AF2B-AE9AE529832D}" destId="{D47EC2BF-B7F0-4A08-98C7-6EE5B3AF3486}" srcOrd="3" destOrd="0" presId="urn:microsoft.com/office/officeart/2008/layout/VerticalCurvedList"/>
    <dgm:cxn modelId="{5DC7F858-C1A0-48E2-B784-6ACE176CDC97}" type="presParOf" srcId="{31529744-16CC-425E-94B1-94F3DE917775}" destId="{A718CD0A-EB28-490D-B8AB-D3DEB7C1ADDC}" srcOrd="1" destOrd="0" presId="urn:microsoft.com/office/officeart/2008/layout/VerticalCurvedList"/>
    <dgm:cxn modelId="{DD4B4C43-A55B-497F-8037-CF7B7EFED6ED}" type="presParOf" srcId="{31529744-16CC-425E-94B1-94F3DE917775}" destId="{956AA670-B139-44D9-B221-B237FF5E121D}" srcOrd="2" destOrd="0" presId="urn:microsoft.com/office/officeart/2008/layout/VerticalCurvedList"/>
    <dgm:cxn modelId="{D23EAC32-ADD8-4258-9745-3675F24639DC}" type="presParOf" srcId="{956AA670-B139-44D9-B221-B237FF5E121D}" destId="{24F74C31-EACF-45CA-8FD2-F5B03DEA2522}" srcOrd="0" destOrd="0" presId="urn:microsoft.com/office/officeart/2008/layout/VerticalCurvedList"/>
    <dgm:cxn modelId="{34B74482-F822-45F5-9D9A-6C8D76E929A0}" type="presParOf" srcId="{31529744-16CC-425E-94B1-94F3DE917775}" destId="{57F5A572-368B-4831-A3FE-2615BC79DDF3}" srcOrd="3" destOrd="0" presId="urn:microsoft.com/office/officeart/2008/layout/VerticalCurvedList"/>
    <dgm:cxn modelId="{B52E8682-CEEB-4480-B9C5-5E67395052A6}" type="presParOf" srcId="{31529744-16CC-425E-94B1-94F3DE917775}" destId="{EA6B46FA-9833-42EC-B9FA-4293202B2482}" srcOrd="4" destOrd="0" presId="urn:microsoft.com/office/officeart/2008/layout/VerticalCurvedList"/>
    <dgm:cxn modelId="{3A0BD086-806B-483E-980E-24ABFB560861}" type="presParOf" srcId="{EA6B46FA-9833-42EC-B9FA-4293202B2482}" destId="{CCA62F2C-EC1D-491E-97F8-9ECE68E3A645}" srcOrd="0" destOrd="0" presId="urn:microsoft.com/office/officeart/2008/layout/VerticalCurvedList"/>
    <dgm:cxn modelId="{9D4408AD-666E-4965-987A-97806FBB4BC2}" type="presParOf" srcId="{31529744-16CC-425E-94B1-94F3DE917775}" destId="{6A6EB28F-8448-4DC5-89F2-F0BB2490D259}" srcOrd="5" destOrd="0" presId="urn:microsoft.com/office/officeart/2008/layout/VerticalCurvedList"/>
    <dgm:cxn modelId="{1F4263AE-AFDF-4705-B504-3C958C8241DB}" type="presParOf" srcId="{31529744-16CC-425E-94B1-94F3DE917775}" destId="{8760DB3D-7B78-46B6-B2B1-3A681541251A}" srcOrd="6" destOrd="0" presId="urn:microsoft.com/office/officeart/2008/layout/VerticalCurvedList"/>
    <dgm:cxn modelId="{5A49170E-CB7A-4403-B7F2-FAB0689BFE7C}" type="presParOf" srcId="{8760DB3D-7B78-46B6-B2B1-3A681541251A}" destId="{F45A7BBF-E4BD-4493-AF76-7520621AB7D2}" srcOrd="0" destOrd="0" presId="urn:microsoft.com/office/officeart/2008/layout/VerticalCurvedList"/>
    <dgm:cxn modelId="{057396CB-8F57-4D83-9EE7-1EE14E76C07F}" type="presParOf" srcId="{31529744-16CC-425E-94B1-94F3DE917775}" destId="{FFEDF76C-FC73-4C53-B544-BD2D71995404}" srcOrd="7" destOrd="0" presId="urn:microsoft.com/office/officeart/2008/layout/VerticalCurvedList"/>
    <dgm:cxn modelId="{5C7F955F-FCFD-4651-BC1E-E5B48B984931}" type="presParOf" srcId="{31529744-16CC-425E-94B1-94F3DE917775}" destId="{9A78ADA7-2FE5-402F-A454-C291844E69FC}" srcOrd="8" destOrd="0" presId="urn:microsoft.com/office/officeart/2008/layout/VerticalCurvedList"/>
    <dgm:cxn modelId="{B33CBDC2-6EC6-4CA3-8E3D-FF3FE9052DBF}" type="presParOf" srcId="{9A78ADA7-2FE5-402F-A454-C291844E69FC}" destId="{D64988D4-C0BC-4BEB-9FDE-ADFD9461F03F}" srcOrd="0" destOrd="0" presId="urn:microsoft.com/office/officeart/2008/layout/VerticalCurvedList"/>
    <dgm:cxn modelId="{B086F2AA-15EE-44F4-BBD4-F45FCBB64B12}" type="presParOf" srcId="{31529744-16CC-425E-94B1-94F3DE917775}" destId="{2410CD9A-401A-4CB2-ABAC-C74357C79157}" srcOrd="9" destOrd="0" presId="urn:microsoft.com/office/officeart/2008/layout/VerticalCurvedList"/>
    <dgm:cxn modelId="{3B56AB63-7D1B-48DE-BC55-901E2FACFD1C}" type="presParOf" srcId="{31529744-16CC-425E-94B1-94F3DE917775}" destId="{523DEE74-3367-4E56-ACC2-7345AECF9AFE}" srcOrd="10" destOrd="0" presId="urn:microsoft.com/office/officeart/2008/layout/VerticalCurvedList"/>
    <dgm:cxn modelId="{0966344C-20AB-49E0-82FE-8C5EAB9BE98F}" type="presParOf" srcId="{523DEE74-3367-4E56-ACC2-7345AECF9AFE}" destId="{34AE4FEC-6914-4E73-AC46-41DD04D57F7B}" srcOrd="0" destOrd="0" presId="urn:microsoft.com/office/officeart/2008/layout/VerticalCurvedList"/>
    <dgm:cxn modelId="{283BF864-381B-4CF8-BD57-08524C7E3AD0}" type="presParOf" srcId="{31529744-16CC-425E-94B1-94F3DE917775}" destId="{93D352ED-34AA-45DA-8DD8-08D735719D71}" srcOrd="11" destOrd="0" presId="urn:microsoft.com/office/officeart/2008/layout/VerticalCurvedList"/>
    <dgm:cxn modelId="{A40EB9C5-986E-4CD6-8C27-CD2E5085AB7C}" type="presParOf" srcId="{31529744-16CC-425E-94B1-94F3DE917775}" destId="{147A2114-7E69-4C9D-86F3-7D0C4BF1C990}" srcOrd="12" destOrd="0" presId="urn:microsoft.com/office/officeart/2008/layout/VerticalCurvedList"/>
    <dgm:cxn modelId="{4B86545A-CB10-43A9-A34A-914170B0E805}" type="presParOf" srcId="{147A2114-7E69-4C9D-86F3-7D0C4BF1C990}" destId="{81762972-E9EC-425D-88A7-17C251B062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93805C-E2F5-42D5-8085-3C2E8F45889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109868-22A0-44CE-9898-8066B938661B}" type="pres">
      <dgm:prSet presAssocID="{CE93805C-E2F5-42D5-8085-3C2E8F45889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529744-16CC-425E-94B1-94F3DE917775}" type="pres">
      <dgm:prSet presAssocID="{CE93805C-E2F5-42D5-8085-3C2E8F45889E}" presName="Name1" presStyleCnt="0"/>
      <dgm:spPr/>
    </dgm:pt>
    <dgm:pt modelId="{B6BC8206-E8D1-4D7D-AF2B-AE9AE529832D}" type="pres">
      <dgm:prSet presAssocID="{CE93805C-E2F5-42D5-8085-3C2E8F45889E}" presName="cycle" presStyleCnt="0"/>
      <dgm:spPr/>
    </dgm:pt>
    <dgm:pt modelId="{6D2387EF-3421-41B7-933E-4BC57A0983B5}" type="pres">
      <dgm:prSet presAssocID="{CE93805C-E2F5-42D5-8085-3C2E8F45889E}" presName="srcNode" presStyleLbl="node1" presStyleIdx="0" presStyleCnt="0"/>
      <dgm:spPr/>
    </dgm:pt>
    <dgm:pt modelId="{64406F94-45D6-488E-BFE6-B36DB4238EB9}" type="pres">
      <dgm:prSet presAssocID="{CE93805C-E2F5-42D5-8085-3C2E8F45889E}" presName="conn" presStyleLbl="parChTrans1D2" presStyleIdx="0" presStyleCnt="1"/>
      <dgm:spPr/>
    </dgm:pt>
    <dgm:pt modelId="{ACE70981-7B1D-4A59-8CD0-A967E0B9F71C}" type="pres">
      <dgm:prSet presAssocID="{CE93805C-E2F5-42D5-8085-3C2E8F45889E}" presName="extraNode" presStyleLbl="node1" presStyleIdx="0" presStyleCnt="0"/>
      <dgm:spPr/>
    </dgm:pt>
    <dgm:pt modelId="{D47EC2BF-B7F0-4A08-98C7-6EE5B3AF3486}" type="pres">
      <dgm:prSet presAssocID="{CE93805C-E2F5-42D5-8085-3C2E8F45889E}" presName="dstNode" presStyleLbl="node1" presStyleIdx="0" presStyleCnt="0"/>
      <dgm:spPr/>
    </dgm:pt>
  </dgm:ptLst>
  <dgm:cxnLst>
    <dgm:cxn modelId="{C8B241EB-F32A-4A91-99BA-51C63E384460}" type="presOf" srcId="{CE93805C-E2F5-42D5-8085-3C2E8F45889E}" destId="{FF109868-22A0-44CE-9898-8066B938661B}" srcOrd="0" destOrd="0" presId="urn:microsoft.com/office/officeart/2008/layout/VerticalCurvedList"/>
    <dgm:cxn modelId="{EA2FFD39-7EE1-41F1-A8AB-8AB6409A468A}" type="presParOf" srcId="{FF109868-22A0-44CE-9898-8066B938661B}" destId="{31529744-16CC-425E-94B1-94F3DE917775}" srcOrd="0" destOrd="0" presId="urn:microsoft.com/office/officeart/2008/layout/VerticalCurvedList"/>
    <dgm:cxn modelId="{32DD1ACA-CD66-401C-8CAC-E0482879D3E6}" type="presParOf" srcId="{31529744-16CC-425E-94B1-94F3DE917775}" destId="{B6BC8206-E8D1-4D7D-AF2B-AE9AE529832D}" srcOrd="0" destOrd="0" presId="urn:microsoft.com/office/officeart/2008/layout/VerticalCurvedList"/>
    <dgm:cxn modelId="{53632024-2D42-4C91-9105-D3D5E19EA211}" type="presParOf" srcId="{B6BC8206-E8D1-4D7D-AF2B-AE9AE529832D}" destId="{6D2387EF-3421-41B7-933E-4BC57A0983B5}" srcOrd="0" destOrd="0" presId="urn:microsoft.com/office/officeart/2008/layout/VerticalCurvedList"/>
    <dgm:cxn modelId="{AE403B97-9595-461E-9B61-7431A734ADBD}" type="presParOf" srcId="{B6BC8206-E8D1-4D7D-AF2B-AE9AE529832D}" destId="{64406F94-45D6-488E-BFE6-B36DB4238EB9}" srcOrd="1" destOrd="0" presId="urn:microsoft.com/office/officeart/2008/layout/VerticalCurvedList"/>
    <dgm:cxn modelId="{C66E2825-40BB-445B-9704-6F06059AEFEF}" type="presParOf" srcId="{B6BC8206-E8D1-4D7D-AF2B-AE9AE529832D}" destId="{ACE70981-7B1D-4A59-8CD0-A967E0B9F71C}" srcOrd="2" destOrd="0" presId="urn:microsoft.com/office/officeart/2008/layout/VerticalCurvedList"/>
    <dgm:cxn modelId="{49DF2B81-DAA9-46A8-99D4-51501EDEFDAF}" type="presParOf" srcId="{B6BC8206-E8D1-4D7D-AF2B-AE9AE529832D}" destId="{D47EC2BF-B7F0-4A08-98C7-6EE5B3AF3486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93805C-E2F5-42D5-8085-3C2E8F45889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2AC82D-7DA2-4B25-86E7-FCD78A2D57E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РЕМОНТ И СОДЕРЖАНИЕ АВТОМОБИЛЬНЫХ ДОРОГ</a:t>
          </a:r>
          <a:endParaRPr lang="ru-RU" sz="14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9B4E4C2-B671-443F-AE49-423CAF770C16}" type="parTrans" cxnId="{27F533CE-1479-41EF-92F9-270E206EA425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9783129-4B8D-47B2-84A2-F01ED5B42515}" type="sibTrans" cxnId="{27F533CE-1479-41EF-92F9-270E206EA42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0EF9133-33C1-43FB-93B8-2A6E217B8FF2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ПОВЫШЕНИЕ БЕЗОПАСНОСТИ ДОРОЖНОГО ДВИЖЕНИЯ</a:t>
          </a:r>
          <a:endParaRPr lang="ru-RU" sz="14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C225359-5872-4C33-9741-98A161D0BC47}" type="parTrans" cxnId="{0783EB2F-E65F-4312-B520-AC593302FB59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B5CCD8E-EFA1-41C4-A01A-6A48373570BE}" type="sibTrans" cxnId="{0783EB2F-E65F-4312-B520-AC593302FB59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045613B-9F4E-40AC-BABD-01FBA1BE4BDF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СОДЕРЖАНИЕ И РАЗВИТИЕ СЕТЕЙ ЛИВНЕВОЙ КАНАЛИЗАЦИИ</a:t>
          </a:r>
          <a:endParaRPr lang="ru-RU" sz="14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DBE008E-0EE7-4C76-AB47-ADDD268105DA}" type="parTrans" cxnId="{72A882DF-0C42-4BB9-A879-CD7C9A1C0575}">
      <dgm:prSet/>
      <dgm:spPr/>
      <dgm:t>
        <a:bodyPr/>
        <a:lstStyle/>
        <a:p>
          <a:endParaRPr lang="ru-RU"/>
        </a:p>
      </dgm:t>
    </dgm:pt>
    <dgm:pt modelId="{FD92FCF7-A561-439B-823F-853E9F5CFDA5}" type="sibTrans" cxnId="{72A882DF-0C42-4BB9-A879-CD7C9A1C0575}">
      <dgm:prSet/>
      <dgm:spPr/>
      <dgm:t>
        <a:bodyPr/>
        <a:lstStyle/>
        <a:p>
          <a:endParaRPr lang="ru-RU"/>
        </a:p>
      </dgm:t>
    </dgm:pt>
    <dgm:pt modelId="{FF109868-22A0-44CE-9898-8066B938661B}" type="pres">
      <dgm:prSet presAssocID="{CE93805C-E2F5-42D5-8085-3C2E8F45889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529744-16CC-425E-94B1-94F3DE917775}" type="pres">
      <dgm:prSet presAssocID="{CE93805C-E2F5-42D5-8085-3C2E8F45889E}" presName="Name1" presStyleCnt="0"/>
      <dgm:spPr/>
    </dgm:pt>
    <dgm:pt modelId="{B6BC8206-E8D1-4D7D-AF2B-AE9AE529832D}" type="pres">
      <dgm:prSet presAssocID="{CE93805C-E2F5-42D5-8085-3C2E8F45889E}" presName="cycle" presStyleCnt="0"/>
      <dgm:spPr/>
    </dgm:pt>
    <dgm:pt modelId="{6D2387EF-3421-41B7-933E-4BC57A0983B5}" type="pres">
      <dgm:prSet presAssocID="{CE93805C-E2F5-42D5-8085-3C2E8F45889E}" presName="srcNode" presStyleLbl="node1" presStyleIdx="0" presStyleCnt="3"/>
      <dgm:spPr/>
    </dgm:pt>
    <dgm:pt modelId="{64406F94-45D6-488E-BFE6-B36DB4238EB9}" type="pres">
      <dgm:prSet presAssocID="{CE93805C-E2F5-42D5-8085-3C2E8F45889E}" presName="conn" presStyleLbl="parChTrans1D2" presStyleIdx="0" presStyleCnt="1"/>
      <dgm:spPr/>
      <dgm:t>
        <a:bodyPr/>
        <a:lstStyle/>
        <a:p>
          <a:endParaRPr lang="ru-RU"/>
        </a:p>
      </dgm:t>
    </dgm:pt>
    <dgm:pt modelId="{ACE70981-7B1D-4A59-8CD0-A967E0B9F71C}" type="pres">
      <dgm:prSet presAssocID="{CE93805C-E2F5-42D5-8085-3C2E8F45889E}" presName="extraNode" presStyleLbl="node1" presStyleIdx="0" presStyleCnt="3"/>
      <dgm:spPr/>
    </dgm:pt>
    <dgm:pt modelId="{D47EC2BF-B7F0-4A08-98C7-6EE5B3AF3486}" type="pres">
      <dgm:prSet presAssocID="{CE93805C-E2F5-42D5-8085-3C2E8F45889E}" presName="dstNode" presStyleLbl="node1" presStyleIdx="0" presStyleCnt="3"/>
      <dgm:spPr/>
    </dgm:pt>
    <dgm:pt modelId="{82925F71-48AD-4188-9213-1F75E6A8617F}" type="pres">
      <dgm:prSet presAssocID="{B52AC82D-7DA2-4B25-86E7-FCD78A2D57E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26FBA-D9C8-429B-B159-4EAD7783048D}" type="pres">
      <dgm:prSet presAssocID="{B52AC82D-7DA2-4B25-86E7-FCD78A2D57E1}" presName="accent_1" presStyleCnt="0"/>
      <dgm:spPr/>
    </dgm:pt>
    <dgm:pt modelId="{81762972-E9EC-425D-88A7-17C251B06232}" type="pres">
      <dgm:prSet presAssocID="{B52AC82D-7DA2-4B25-86E7-FCD78A2D57E1}" presName="accentRepeatNode" presStyleLbl="solidFgAcc1" presStyleIdx="0" presStyleCnt="3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06215ED-7F42-4494-B9CB-E3B1C3B64420}" type="pres">
      <dgm:prSet presAssocID="{C0EF9133-33C1-43FB-93B8-2A6E217B8FF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DF8AC-266E-4EF2-9F8D-DEB3BE333C7E}" type="pres">
      <dgm:prSet presAssocID="{C0EF9133-33C1-43FB-93B8-2A6E217B8FF2}" presName="accent_2" presStyleCnt="0"/>
      <dgm:spPr/>
    </dgm:pt>
    <dgm:pt modelId="{CCA62F2C-EC1D-491E-97F8-9ECE68E3A645}" type="pres">
      <dgm:prSet presAssocID="{C0EF9133-33C1-43FB-93B8-2A6E217B8FF2}" presName="accentRepeatNode" presStyleLbl="solidFgAcc1" presStyleIdx="1" presStyleCnt="3" custLinFactNeighborX="-7500" custLinFactNeighborY="6494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06172CD-94C8-4D4A-B75A-E28A172AE1C0}" type="pres">
      <dgm:prSet presAssocID="{C045613B-9F4E-40AC-BABD-01FBA1BE4BD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A6BC9-4607-461F-9F5A-12A7FFB77D13}" type="pres">
      <dgm:prSet presAssocID="{C045613B-9F4E-40AC-BABD-01FBA1BE4BDF}" presName="accent_3" presStyleCnt="0"/>
      <dgm:spPr/>
    </dgm:pt>
    <dgm:pt modelId="{988617CD-3549-4C11-9416-6E7B230E9EDD}" type="pres">
      <dgm:prSet presAssocID="{C045613B-9F4E-40AC-BABD-01FBA1BE4BDF}" presName="accentRepeatNode" presStyleLbl="solidFgAcc1" presStyleIdx="2" presStyleCnt="3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0783EB2F-E65F-4312-B520-AC593302FB59}" srcId="{CE93805C-E2F5-42D5-8085-3C2E8F45889E}" destId="{C0EF9133-33C1-43FB-93B8-2A6E217B8FF2}" srcOrd="1" destOrd="0" parTransId="{5C225359-5872-4C33-9741-98A161D0BC47}" sibTransId="{BB5CCD8E-EFA1-41C4-A01A-6A48373570BE}"/>
    <dgm:cxn modelId="{0A3D2907-A598-459D-858D-3230F2DA5E63}" type="presOf" srcId="{99783129-4B8D-47B2-84A2-F01ED5B42515}" destId="{64406F94-45D6-488E-BFE6-B36DB4238EB9}" srcOrd="0" destOrd="0" presId="urn:microsoft.com/office/officeart/2008/layout/VerticalCurvedList"/>
    <dgm:cxn modelId="{708086E9-7FDA-47CF-BADD-AF896DE2F72F}" type="presOf" srcId="{B52AC82D-7DA2-4B25-86E7-FCD78A2D57E1}" destId="{82925F71-48AD-4188-9213-1F75E6A8617F}" srcOrd="0" destOrd="0" presId="urn:microsoft.com/office/officeart/2008/layout/VerticalCurvedList"/>
    <dgm:cxn modelId="{862FAFB6-8B8F-47B5-ADDE-623B61162E49}" type="presOf" srcId="{C045613B-9F4E-40AC-BABD-01FBA1BE4BDF}" destId="{106172CD-94C8-4D4A-B75A-E28A172AE1C0}" srcOrd="0" destOrd="0" presId="urn:microsoft.com/office/officeart/2008/layout/VerticalCurvedList"/>
    <dgm:cxn modelId="{A715CFE4-DE26-46A3-BD62-E6AC2F40A3E1}" type="presOf" srcId="{CE93805C-E2F5-42D5-8085-3C2E8F45889E}" destId="{FF109868-22A0-44CE-9898-8066B938661B}" srcOrd="0" destOrd="0" presId="urn:microsoft.com/office/officeart/2008/layout/VerticalCurvedList"/>
    <dgm:cxn modelId="{72A882DF-0C42-4BB9-A879-CD7C9A1C0575}" srcId="{CE93805C-E2F5-42D5-8085-3C2E8F45889E}" destId="{C045613B-9F4E-40AC-BABD-01FBA1BE4BDF}" srcOrd="2" destOrd="0" parTransId="{0DBE008E-0EE7-4C76-AB47-ADDD268105DA}" sibTransId="{FD92FCF7-A561-439B-823F-853E9F5CFDA5}"/>
    <dgm:cxn modelId="{27F533CE-1479-41EF-92F9-270E206EA425}" srcId="{CE93805C-E2F5-42D5-8085-3C2E8F45889E}" destId="{B52AC82D-7DA2-4B25-86E7-FCD78A2D57E1}" srcOrd="0" destOrd="0" parTransId="{D9B4E4C2-B671-443F-AE49-423CAF770C16}" sibTransId="{99783129-4B8D-47B2-84A2-F01ED5B42515}"/>
    <dgm:cxn modelId="{891C53F5-0915-4B77-8998-12F245B0D7B7}" type="presOf" srcId="{C0EF9133-33C1-43FB-93B8-2A6E217B8FF2}" destId="{306215ED-7F42-4494-B9CB-E3B1C3B64420}" srcOrd="0" destOrd="0" presId="urn:microsoft.com/office/officeart/2008/layout/VerticalCurvedList"/>
    <dgm:cxn modelId="{99F962D3-F27C-4F11-81CC-CB6D9ED9C7FA}" type="presParOf" srcId="{FF109868-22A0-44CE-9898-8066B938661B}" destId="{31529744-16CC-425E-94B1-94F3DE917775}" srcOrd="0" destOrd="0" presId="urn:microsoft.com/office/officeart/2008/layout/VerticalCurvedList"/>
    <dgm:cxn modelId="{BAA753EF-7378-4706-81FE-4CA24E8A79E2}" type="presParOf" srcId="{31529744-16CC-425E-94B1-94F3DE917775}" destId="{B6BC8206-E8D1-4D7D-AF2B-AE9AE529832D}" srcOrd="0" destOrd="0" presId="urn:microsoft.com/office/officeart/2008/layout/VerticalCurvedList"/>
    <dgm:cxn modelId="{5DA2EBC7-A80F-4884-B1C6-B5FF1C7E64EE}" type="presParOf" srcId="{B6BC8206-E8D1-4D7D-AF2B-AE9AE529832D}" destId="{6D2387EF-3421-41B7-933E-4BC57A0983B5}" srcOrd="0" destOrd="0" presId="urn:microsoft.com/office/officeart/2008/layout/VerticalCurvedList"/>
    <dgm:cxn modelId="{DED873BD-CA4D-4CDB-A473-E2A138C8AED5}" type="presParOf" srcId="{B6BC8206-E8D1-4D7D-AF2B-AE9AE529832D}" destId="{64406F94-45D6-488E-BFE6-B36DB4238EB9}" srcOrd="1" destOrd="0" presId="urn:microsoft.com/office/officeart/2008/layout/VerticalCurvedList"/>
    <dgm:cxn modelId="{0D465CC9-5917-4854-9194-73498DF3A8A3}" type="presParOf" srcId="{B6BC8206-E8D1-4D7D-AF2B-AE9AE529832D}" destId="{ACE70981-7B1D-4A59-8CD0-A967E0B9F71C}" srcOrd="2" destOrd="0" presId="urn:microsoft.com/office/officeart/2008/layout/VerticalCurvedList"/>
    <dgm:cxn modelId="{3D2BB21D-6993-44E2-88EE-103994190252}" type="presParOf" srcId="{B6BC8206-E8D1-4D7D-AF2B-AE9AE529832D}" destId="{D47EC2BF-B7F0-4A08-98C7-6EE5B3AF3486}" srcOrd="3" destOrd="0" presId="urn:microsoft.com/office/officeart/2008/layout/VerticalCurvedList"/>
    <dgm:cxn modelId="{BB634446-5761-47C5-9E8C-AA8253A81940}" type="presParOf" srcId="{31529744-16CC-425E-94B1-94F3DE917775}" destId="{82925F71-48AD-4188-9213-1F75E6A8617F}" srcOrd="1" destOrd="0" presId="urn:microsoft.com/office/officeart/2008/layout/VerticalCurvedList"/>
    <dgm:cxn modelId="{ADD26452-603D-455F-AAEE-D9AF4D280B84}" type="presParOf" srcId="{31529744-16CC-425E-94B1-94F3DE917775}" destId="{62D26FBA-D9C8-429B-B159-4EAD7783048D}" srcOrd="2" destOrd="0" presId="urn:microsoft.com/office/officeart/2008/layout/VerticalCurvedList"/>
    <dgm:cxn modelId="{77F3ED2D-4360-4A80-926B-5BDA2C78E971}" type="presParOf" srcId="{62D26FBA-D9C8-429B-B159-4EAD7783048D}" destId="{81762972-E9EC-425D-88A7-17C251B06232}" srcOrd="0" destOrd="0" presId="urn:microsoft.com/office/officeart/2008/layout/VerticalCurvedList"/>
    <dgm:cxn modelId="{773A7CD6-969C-4A88-A465-961DF115399C}" type="presParOf" srcId="{31529744-16CC-425E-94B1-94F3DE917775}" destId="{306215ED-7F42-4494-B9CB-E3B1C3B64420}" srcOrd="3" destOrd="0" presId="urn:microsoft.com/office/officeart/2008/layout/VerticalCurvedList"/>
    <dgm:cxn modelId="{2906DB8C-7883-4ACD-8976-9B804F4508CD}" type="presParOf" srcId="{31529744-16CC-425E-94B1-94F3DE917775}" destId="{5A3DF8AC-266E-4EF2-9F8D-DEB3BE333C7E}" srcOrd="4" destOrd="0" presId="urn:microsoft.com/office/officeart/2008/layout/VerticalCurvedList"/>
    <dgm:cxn modelId="{4A6A36C1-1609-4EF4-9FE6-73201A9231E4}" type="presParOf" srcId="{5A3DF8AC-266E-4EF2-9F8D-DEB3BE333C7E}" destId="{CCA62F2C-EC1D-491E-97F8-9ECE68E3A645}" srcOrd="0" destOrd="0" presId="urn:microsoft.com/office/officeart/2008/layout/VerticalCurvedList"/>
    <dgm:cxn modelId="{E85E0839-DDF3-4CFC-BB77-F5F58FE5759C}" type="presParOf" srcId="{31529744-16CC-425E-94B1-94F3DE917775}" destId="{106172CD-94C8-4D4A-B75A-E28A172AE1C0}" srcOrd="5" destOrd="0" presId="urn:microsoft.com/office/officeart/2008/layout/VerticalCurvedList"/>
    <dgm:cxn modelId="{A447B269-2CDF-4201-B83C-EECDC284ACC2}" type="presParOf" srcId="{31529744-16CC-425E-94B1-94F3DE917775}" destId="{0B3A6BC9-4607-461F-9F5A-12A7FFB77D13}" srcOrd="6" destOrd="0" presId="urn:microsoft.com/office/officeart/2008/layout/VerticalCurvedList"/>
    <dgm:cxn modelId="{55C6B5BF-047F-4BD4-80E6-4234623F527D}" type="presParOf" srcId="{0B3A6BC9-4607-461F-9F5A-12A7FFB77D13}" destId="{988617CD-3549-4C11-9416-6E7B230E9E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93805C-E2F5-42D5-8085-3C2E8F45889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109868-22A0-44CE-9898-8066B938661B}" type="pres">
      <dgm:prSet presAssocID="{CE93805C-E2F5-42D5-8085-3C2E8F45889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529744-16CC-425E-94B1-94F3DE917775}" type="pres">
      <dgm:prSet presAssocID="{CE93805C-E2F5-42D5-8085-3C2E8F45889E}" presName="Name1" presStyleCnt="0"/>
      <dgm:spPr/>
    </dgm:pt>
    <dgm:pt modelId="{B6BC8206-E8D1-4D7D-AF2B-AE9AE529832D}" type="pres">
      <dgm:prSet presAssocID="{CE93805C-E2F5-42D5-8085-3C2E8F45889E}" presName="cycle" presStyleCnt="0"/>
      <dgm:spPr/>
    </dgm:pt>
    <dgm:pt modelId="{6D2387EF-3421-41B7-933E-4BC57A0983B5}" type="pres">
      <dgm:prSet presAssocID="{CE93805C-E2F5-42D5-8085-3C2E8F45889E}" presName="srcNode" presStyleLbl="node1" presStyleIdx="0" presStyleCnt="0"/>
      <dgm:spPr/>
    </dgm:pt>
    <dgm:pt modelId="{64406F94-45D6-488E-BFE6-B36DB4238EB9}" type="pres">
      <dgm:prSet presAssocID="{CE93805C-E2F5-42D5-8085-3C2E8F45889E}" presName="conn" presStyleLbl="parChTrans1D2" presStyleIdx="0" presStyleCnt="1"/>
      <dgm:spPr/>
    </dgm:pt>
    <dgm:pt modelId="{ACE70981-7B1D-4A59-8CD0-A967E0B9F71C}" type="pres">
      <dgm:prSet presAssocID="{CE93805C-E2F5-42D5-8085-3C2E8F45889E}" presName="extraNode" presStyleLbl="node1" presStyleIdx="0" presStyleCnt="0"/>
      <dgm:spPr/>
    </dgm:pt>
    <dgm:pt modelId="{D47EC2BF-B7F0-4A08-98C7-6EE5B3AF3486}" type="pres">
      <dgm:prSet presAssocID="{CE93805C-E2F5-42D5-8085-3C2E8F45889E}" presName="dstNode" presStyleLbl="node1" presStyleIdx="0" presStyleCnt="0"/>
      <dgm:spPr/>
    </dgm:pt>
  </dgm:ptLst>
  <dgm:cxnLst>
    <dgm:cxn modelId="{9DB7964B-3614-4FF1-B441-AB77FA0D9989}" type="presOf" srcId="{CE93805C-E2F5-42D5-8085-3C2E8F45889E}" destId="{FF109868-22A0-44CE-9898-8066B938661B}" srcOrd="0" destOrd="0" presId="urn:microsoft.com/office/officeart/2008/layout/VerticalCurvedList"/>
    <dgm:cxn modelId="{966430BA-564D-480D-8A72-12FB2F920F96}" type="presParOf" srcId="{FF109868-22A0-44CE-9898-8066B938661B}" destId="{31529744-16CC-425E-94B1-94F3DE917775}" srcOrd="0" destOrd="0" presId="urn:microsoft.com/office/officeart/2008/layout/VerticalCurvedList"/>
    <dgm:cxn modelId="{7D9C3DAE-135B-4BBE-A6BD-4044D0D4AFA9}" type="presParOf" srcId="{31529744-16CC-425E-94B1-94F3DE917775}" destId="{B6BC8206-E8D1-4D7D-AF2B-AE9AE529832D}" srcOrd="0" destOrd="0" presId="urn:microsoft.com/office/officeart/2008/layout/VerticalCurvedList"/>
    <dgm:cxn modelId="{181200E5-E57E-438A-8B18-9E59EB19A4AA}" type="presParOf" srcId="{B6BC8206-E8D1-4D7D-AF2B-AE9AE529832D}" destId="{6D2387EF-3421-41B7-933E-4BC57A0983B5}" srcOrd="0" destOrd="0" presId="urn:microsoft.com/office/officeart/2008/layout/VerticalCurvedList"/>
    <dgm:cxn modelId="{6CCBEB23-F46D-4DD1-958C-6EC5080D5A14}" type="presParOf" srcId="{B6BC8206-E8D1-4D7D-AF2B-AE9AE529832D}" destId="{64406F94-45D6-488E-BFE6-B36DB4238EB9}" srcOrd="1" destOrd="0" presId="urn:microsoft.com/office/officeart/2008/layout/VerticalCurvedList"/>
    <dgm:cxn modelId="{ED68785F-6AA7-4528-803F-705C2CBE89B3}" type="presParOf" srcId="{B6BC8206-E8D1-4D7D-AF2B-AE9AE529832D}" destId="{ACE70981-7B1D-4A59-8CD0-A967E0B9F71C}" srcOrd="2" destOrd="0" presId="urn:microsoft.com/office/officeart/2008/layout/VerticalCurvedList"/>
    <dgm:cxn modelId="{D51F74A7-1FF3-4AA1-9B81-8E1E281C2F97}" type="presParOf" srcId="{B6BC8206-E8D1-4D7D-AF2B-AE9AE529832D}" destId="{D47EC2BF-B7F0-4A08-98C7-6EE5B3AF3486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93805C-E2F5-42D5-8085-3C2E8F45889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2AC82D-7DA2-4B25-86E7-FCD78A2D57E1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БЛАГОУСТРОЙСТВО ТЕРРИТОРИЙ ОБЩЕГО ПОЛЬЗОВАНИЯ</a:t>
          </a:r>
          <a:endParaRPr lang="ru-RU" sz="14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9B4E4C2-B671-443F-AE49-423CAF770C16}" type="parTrans" cxnId="{27F533CE-1479-41EF-92F9-270E206EA425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9783129-4B8D-47B2-84A2-F01ED5B42515}" type="sibTrans" cxnId="{27F533CE-1479-41EF-92F9-270E206EA425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3CA7BE7-E19B-4F67-85E7-EDDD4B4FDB1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БЛАГОУСТРОЙСТВО ДВОРОВЫХ ТЕРРИТОРИЙ</a:t>
          </a:r>
          <a:endParaRPr lang="ru-RU" sz="14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900B579-72EA-4226-99BD-3545FBD4EE2D}" type="parTrans" cxnId="{A18747B9-0A01-48F0-8A66-1A1CE9C3A152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B2CFE9D-4696-414B-B72A-821E755E5EBC}" type="sibTrans" cxnId="{A18747B9-0A01-48F0-8A66-1A1CE9C3A152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0EF9133-33C1-43FB-93B8-2A6E217B8FF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САНИТАРНОЕ СОДЕРЖАНИЕ ГОРОДСКИХ ТЕРРИТОРИЙ</a:t>
          </a:r>
          <a:endParaRPr lang="ru-RU" sz="14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C225359-5872-4C33-9741-98A161D0BC47}" type="parTrans" cxnId="{0783EB2F-E65F-4312-B520-AC593302FB59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B5CCD8E-EFA1-41C4-A01A-6A48373570BE}" type="sibTrans" cxnId="{0783EB2F-E65F-4312-B520-AC593302FB59}">
      <dgm:prSet/>
      <dgm:spPr/>
      <dgm:t>
        <a:bodyPr/>
        <a:lstStyle/>
        <a:p>
          <a:endParaRPr lang="ru-RU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77D0A95-3B20-4072-8524-FE82E8431DFA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ОРГАНИЗАЦИЯ РИТУАЛЬНЫХ УСЛУГ И СОДЕРЖАНИЕ МЕСТ ЗАХОРОНЕНИЙ</a:t>
          </a:r>
          <a:endParaRPr lang="ru-RU" sz="14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AAC7505-50B9-423B-97B7-E2CB46DBED1D}" type="parTrans" cxnId="{C98A00C4-1D0D-4C61-B394-87417FC38140}">
      <dgm:prSet/>
      <dgm:spPr/>
      <dgm:t>
        <a:bodyPr/>
        <a:lstStyle/>
        <a:p>
          <a:endParaRPr lang="ru-RU"/>
        </a:p>
      </dgm:t>
    </dgm:pt>
    <dgm:pt modelId="{941A7871-72F8-4781-92B1-3D4C39625FAA}" type="sibTrans" cxnId="{C98A00C4-1D0D-4C61-B394-87417FC38140}">
      <dgm:prSet/>
      <dgm:spPr/>
      <dgm:t>
        <a:bodyPr/>
        <a:lstStyle/>
        <a:p>
          <a:endParaRPr lang="ru-RU"/>
        </a:p>
      </dgm:t>
    </dgm:pt>
    <dgm:pt modelId="{FF109868-22A0-44CE-9898-8066B938661B}" type="pres">
      <dgm:prSet presAssocID="{CE93805C-E2F5-42D5-8085-3C2E8F45889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529744-16CC-425E-94B1-94F3DE917775}" type="pres">
      <dgm:prSet presAssocID="{CE93805C-E2F5-42D5-8085-3C2E8F45889E}" presName="Name1" presStyleCnt="0"/>
      <dgm:spPr/>
    </dgm:pt>
    <dgm:pt modelId="{B6BC8206-E8D1-4D7D-AF2B-AE9AE529832D}" type="pres">
      <dgm:prSet presAssocID="{CE93805C-E2F5-42D5-8085-3C2E8F45889E}" presName="cycle" presStyleCnt="0"/>
      <dgm:spPr/>
    </dgm:pt>
    <dgm:pt modelId="{6D2387EF-3421-41B7-933E-4BC57A0983B5}" type="pres">
      <dgm:prSet presAssocID="{CE93805C-E2F5-42D5-8085-3C2E8F45889E}" presName="srcNode" presStyleLbl="node1" presStyleIdx="0" presStyleCnt="4"/>
      <dgm:spPr/>
    </dgm:pt>
    <dgm:pt modelId="{64406F94-45D6-488E-BFE6-B36DB4238EB9}" type="pres">
      <dgm:prSet presAssocID="{CE93805C-E2F5-42D5-8085-3C2E8F45889E}" presName="conn" presStyleLbl="parChTrans1D2" presStyleIdx="0" presStyleCnt="1"/>
      <dgm:spPr/>
      <dgm:t>
        <a:bodyPr/>
        <a:lstStyle/>
        <a:p>
          <a:endParaRPr lang="ru-RU"/>
        </a:p>
      </dgm:t>
    </dgm:pt>
    <dgm:pt modelId="{ACE70981-7B1D-4A59-8CD0-A967E0B9F71C}" type="pres">
      <dgm:prSet presAssocID="{CE93805C-E2F5-42D5-8085-3C2E8F45889E}" presName="extraNode" presStyleLbl="node1" presStyleIdx="0" presStyleCnt="4"/>
      <dgm:spPr/>
    </dgm:pt>
    <dgm:pt modelId="{D47EC2BF-B7F0-4A08-98C7-6EE5B3AF3486}" type="pres">
      <dgm:prSet presAssocID="{CE93805C-E2F5-42D5-8085-3C2E8F45889E}" presName="dstNode" presStyleLbl="node1" presStyleIdx="0" presStyleCnt="4"/>
      <dgm:spPr/>
    </dgm:pt>
    <dgm:pt modelId="{82925F71-48AD-4188-9213-1F75E6A8617F}" type="pres">
      <dgm:prSet presAssocID="{B52AC82D-7DA2-4B25-86E7-FCD78A2D57E1}" presName="text_1" presStyleLbl="node1" presStyleIdx="0" presStyleCnt="4" custLinFactNeighborY="6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26FBA-D9C8-429B-B159-4EAD7783048D}" type="pres">
      <dgm:prSet presAssocID="{B52AC82D-7DA2-4B25-86E7-FCD78A2D57E1}" presName="accent_1" presStyleCnt="0"/>
      <dgm:spPr/>
    </dgm:pt>
    <dgm:pt modelId="{81762972-E9EC-425D-88A7-17C251B06232}" type="pres">
      <dgm:prSet presAssocID="{B52AC82D-7DA2-4B25-86E7-FCD78A2D57E1}" presName="accentRepeatNode" presStyleLbl="solidFgAcc1" presStyleIdx="0" presStyleCnt="4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C0E4663-6A3A-427A-BBA4-CCDB8C552C9D}" type="pres">
      <dgm:prSet presAssocID="{73CA7BE7-E19B-4F67-85E7-EDDD4B4FDB12}" presName="text_2" presStyleLbl="node1" presStyleIdx="1" presStyleCnt="4" custScaleX="97340" custLinFactNeighborX="309" custLinFactNeighborY="12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6CB60-371C-45CC-AC83-C869A5356EE3}" type="pres">
      <dgm:prSet presAssocID="{73CA7BE7-E19B-4F67-85E7-EDDD4B4FDB12}" presName="accent_2" presStyleCnt="0"/>
      <dgm:spPr/>
    </dgm:pt>
    <dgm:pt modelId="{24F74C31-EACF-45CA-8FD2-F5B03DEA2522}" type="pres">
      <dgm:prSet presAssocID="{73CA7BE7-E19B-4F67-85E7-EDDD4B4FDB12}" presName="accentRepeatNode" presStyleLbl="solidFgAcc1" presStyleIdx="1" presStyleCnt="4" custLinFactNeighborX="-13515" custLinFactNeighborY="563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5E88D5B-EA71-48AA-BE7F-0C990C6FC088}" type="pres">
      <dgm:prSet presAssocID="{C0EF9133-33C1-43FB-93B8-2A6E217B8FF2}" presName="text_3" presStyleLbl="node1" presStyleIdx="2" presStyleCnt="4" custScaleX="98270" custLinFactNeighborX="1110" custLinFactNeighborY="2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C3F20-F124-4E94-8167-202DADF9B904}" type="pres">
      <dgm:prSet presAssocID="{C0EF9133-33C1-43FB-93B8-2A6E217B8FF2}" presName="accent_3" presStyleCnt="0"/>
      <dgm:spPr/>
    </dgm:pt>
    <dgm:pt modelId="{CCA62F2C-EC1D-491E-97F8-9ECE68E3A645}" type="pres">
      <dgm:prSet presAssocID="{C0EF9133-33C1-43FB-93B8-2A6E217B8FF2}" presName="accentRepeatNode" presStyleLbl="solidFgAcc1" presStyleIdx="2" presStyleCnt="4" custLinFactNeighborX="-7500" custLinFactNeighborY="6494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FCC50B6-DC9E-47E4-85E7-2D5C86153DFA}" type="pres">
      <dgm:prSet presAssocID="{F77D0A95-3B20-4072-8524-FE82E8431DFA}" presName="text_4" presStyleLbl="node1" presStyleIdx="3" presStyleCnt="4" custLinFactNeighborY="6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56982-6FA5-49C5-B760-CD6D3D008AC5}" type="pres">
      <dgm:prSet presAssocID="{F77D0A95-3B20-4072-8524-FE82E8431DFA}" presName="accent_4" presStyleCnt="0"/>
      <dgm:spPr/>
    </dgm:pt>
    <dgm:pt modelId="{66CABF9B-2C81-42F3-92E4-BCB8D4BEDB88}" type="pres">
      <dgm:prSet presAssocID="{F77D0A95-3B20-4072-8524-FE82E8431DFA}" presName="accentRepeatNode" presStyleLbl="solidFgAcc1" presStyleIdx="3" presStyleCnt="4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C98A00C4-1D0D-4C61-B394-87417FC38140}" srcId="{CE93805C-E2F5-42D5-8085-3C2E8F45889E}" destId="{F77D0A95-3B20-4072-8524-FE82E8431DFA}" srcOrd="3" destOrd="0" parTransId="{BAAC7505-50B9-423B-97B7-E2CB46DBED1D}" sibTransId="{941A7871-72F8-4781-92B1-3D4C39625FAA}"/>
    <dgm:cxn modelId="{0783EB2F-E65F-4312-B520-AC593302FB59}" srcId="{CE93805C-E2F5-42D5-8085-3C2E8F45889E}" destId="{C0EF9133-33C1-43FB-93B8-2A6E217B8FF2}" srcOrd="2" destOrd="0" parTransId="{5C225359-5872-4C33-9741-98A161D0BC47}" sibTransId="{BB5CCD8E-EFA1-41C4-A01A-6A48373570BE}"/>
    <dgm:cxn modelId="{9B7EE786-91AE-4D23-B483-EBD34C6F8D34}" type="presOf" srcId="{B52AC82D-7DA2-4B25-86E7-FCD78A2D57E1}" destId="{82925F71-48AD-4188-9213-1F75E6A8617F}" srcOrd="0" destOrd="0" presId="urn:microsoft.com/office/officeart/2008/layout/VerticalCurvedList"/>
    <dgm:cxn modelId="{D11F828E-521B-479F-A18D-34F29B861E03}" type="presOf" srcId="{C0EF9133-33C1-43FB-93B8-2A6E217B8FF2}" destId="{C5E88D5B-EA71-48AA-BE7F-0C990C6FC088}" srcOrd="0" destOrd="0" presId="urn:microsoft.com/office/officeart/2008/layout/VerticalCurvedList"/>
    <dgm:cxn modelId="{0169EB1B-8E53-4EC5-A0E2-618FD46597A7}" type="presOf" srcId="{73CA7BE7-E19B-4F67-85E7-EDDD4B4FDB12}" destId="{1C0E4663-6A3A-427A-BBA4-CCDB8C552C9D}" srcOrd="0" destOrd="0" presId="urn:microsoft.com/office/officeart/2008/layout/VerticalCurvedList"/>
    <dgm:cxn modelId="{A1D70399-364B-4DE9-8935-A81526CC2829}" type="presOf" srcId="{99783129-4B8D-47B2-84A2-F01ED5B42515}" destId="{64406F94-45D6-488E-BFE6-B36DB4238EB9}" srcOrd="0" destOrd="0" presId="urn:microsoft.com/office/officeart/2008/layout/VerticalCurvedList"/>
    <dgm:cxn modelId="{02BFC667-9D3E-4BB8-9C61-3F3CB0DDBC2E}" type="presOf" srcId="{F77D0A95-3B20-4072-8524-FE82E8431DFA}" destId="{6FCC50B6-DC9E-47E4-85E7-2D5C86153DFA}" srcOrd="0" destOrd="0" presId="urn:microsoft.com/office/officeart/2008/layout/VerticalCurvedList"/>
    <dgm:cxn modelId="{A18747B9-0A01-48F0-8A66-1A1CE9C3A152}" srcId="{CE93805C-E2F5-42D5-8085-3C2E8F45889E}" destId="{73CA7BE7-E19B-4F67-85E7-EDDD4B4FDB12}" srcOrd="1" destOrd="0" parTransId="{5900B579-72EA-4226-99BD-3545FBD4EE2D}" sibTransId="{8B2CFE9D-4696-414B-B72A-821E755E5EBC}"/>
    <dgm:cxn modelId="{DB490809-135F-4242-921E-30CCACFE69C3}" type="presOf" srcId="{CE93805C-E2F5-42D5-8085-3C2E8F45889E}" destId="{FF109868-22A0-44CE-9898-8066B938661B}" srcOrd="0" destOrd="0" presId="urn:microsoft.com/office/officeart/2008/layout/VerticalCurvedList"/>
    <dgm:cxn modelId="{27F533CE-1479-41EF-92F9-270E206EA425}" srcId="{CE93805C-E2F5-42D5-8085-3C2E8F45889E}" destId="{B52AC82D-7DA2-4B25-86E7-FCD78A2D57E1}" srcOrd="0" destOrd="0" parTransId="{D9B4E4C2-B671-443F-AE49-423CAF770C16}" sibTransId="{99783129-4B8D-47B2-84A2-F01ED5B42515}"/>
    <dgm:cxn modelId="{99FA4F9C-9004-40A0-B490-DB91B8675C96}" type="presParOf" srcId="{FF109868-22A0-44CE-9898-8066B938661B}" destId="{31529744-16CC-425E-94B1-94F3DE917775}" srcOrd="0" destOrd="0" presId="urn:microsoft.com/office/officeart/2008/layout/VerticalCurvedList"/>
    <dgm:cxn modelId="{CAF58C53-229B-4D08-8484-26E2D663C4B3}" type="presParOf" srcId="{31529744-16CC-425E-94B1-94F3DE917775}" destId="{B6BC8206-E8D1-4D7D-AF2B-AE9AE529832D}" srcOrd="0" destOrd="0" presId="urn:microsoft.com/office/officeart/2008/layout/VerticalCurvedList"/>
    <dgm:cxn modelId="{E224B78A-9163-4730-867E-F58F78D2C844}" type="presParOf" srcId="{B6BC8206-E8D1-4D7D-AF2B-AE9AE529832D}" destId="{6D2387EF-3421-41B7-933E-4BC57A0983B5}" srcOrd="0" destOrd="0" presId="urn:microsoft.com/office/officeart/2008/layout/VerticalCurvedList"/>
    <dgm:cxn modelId="{74626F71-4379-41A1-86C6-188F8D0B7017}" type="presParOf" srcId="{B6BC8206-E8D1-4D7D-AF2B-AE9AE529832D}" destId="{64406F94-45D6-488E-BFE6-B36DB4238EB9}" srcOrd="1" destOrd="0" presId="urn:microsoft.com/office/officeart/2008/layout/VerticalCurvedList"/>
    <dgm:cxn modelId="{5AD1636B-A159-43C3-A6D1-0F54B68655A4}" type="presParOf" srcId="{B6BC8206-E8D1-4D7D-AF2B-AE9AE529832D}" destId="{ACE70981-7B1D-4A59-8CD0-A967E0B9F71C}" srcOrd="2" destOrd="0" presId="urn:microsoft.com/office/officeart/2008/layout/VerticalCurvedList"/>
    <dgm:cxn modelId="{E4350110-9DA7-4B32-B1B9-C0171A12EF1F}" type="presParOf" srcId="{B6BC8206-E8D1-4D7D-AF2B-AE9AE529832D}" destId="{D47EC2BF-B7F0-4A08-98C7-6EE5B3AF3486}" srcOrd="3" destOrd="0" presId="urn:microsoft.com/office/officeart/2008/layout/VerticalCurvedList"/>
    <dgm:cxn modelId="{7AAA63C2-6F6B-48EF-9A59-90DD2CBE75A2}" type="presParOf" srcId="{31529744-16CC-425E-94B1-94F3DE917775}" destId="{82925F71-48AD-4188-9213-1F75E6A8617F}" srcOrd="1" destOrd="0" presId="urn:microsoft.com/office/officeart/2008/layout/VerticalCurvedList"/>
    <dgm:cxn modelId="{1C398E23-9344-4612-A4AE-CE42EFE2D590}" type="presParOf" srcId="{31529744-16CC-425E-94B1-94F3DE917775}" destId="{62D26FBA-D9C8-429B-B159-4EAD7783048D}" srcOrd="2" destOrd="0" presId="urn:microsoft.com/office/officeart/2008/layout/VerticalCurvedList"/>
    <dgm:cxn modelId="{8DBE82AC-EB62-41EB-8560-834FFF595FA9}" type="presParOf" srcId="{62D26FBA-D9C8-429B-B159-4EAD7783048D}" destId="{81762972-E9EC-425D-88A7-17C251B06232}" srcOrd="0" destOrd="0" presId="urn:microsoft.com/office/officeart/2008/layout/VerticalCurvedList"/>
    <dgm:cxn modelId="{7336A4E8-019C-4DEF-9BB7-2027F143F16A}" type="presParOf" srcId="{31529744-16CC-425E-94B1-94F3DE917775}" destId="{1C0E4663-6A3A-427A-BBA4-CCDB8C552C9D}" srcOrd="3" destOrd="0" presId="urn:microsoft.com/office/officeart/2008/layout/VerticalCurvedList"/>
    <dgm:cxn modelId="{8973ACE6-ACA2-4593-8C43-2092A08FCEC3}" type="presParOf" srcId="{31529744-16CC-425E-94B1-94F3DE917775}" destId="{E1F6CB60-371C-45CC-AC83-C869A5356EE3}" srcOrd="4" destOrd="0" presId="urn:microsoft.com/office/officeart/2008/layout/VerticalCurvedList"/>
    <dgm:cxn modelId="{C11D3174-9FAD-45D5-AAC7-7C9FE54A26B6}" type="presParOf" srcId="{E1F6CB60-371C-45CC-AC83-C869A5356EE3}" destId="{24F74C31-EACF-45CA-8FD2-F5B03DEA2522}" srcOrd="0" destOrd="0" presId="urn:microsoft.com/office/officeart/2008/layout/VerticalCurvedList"/>
    <dgm:cxn modelId="{45BE7136-86E4-4E54-88E5-375DE7C0D08A}" type="presParOf" srcId="{31529744-16CC-425E-94B1-94F3DE917775}" destId="{C5E88D5B-EA71-48AA-BE7F-0C990C6FC088}" srcOrd="5" destOrd="0" presId="urn:microsoft.com/office/officeart/2008/layout/VerticalCurvedList"/>
    <dgm:cxn modelId="{1264584C-467E-4654-A465-F4654C229682}" type="presParOf" srcId="{31529744-16CC-425E-94B1-94F3DE917775}" destId="{23CC3F20-F124-4E94-8167-202DADF9B904}" srcOrd="6" destOrd="0" presId="urn:microsoft.com/office/officeart/2008/layout/VerticalCurvedList"/>
    <dgm:cxn modelId="{BEA904C1-D844-4337-8B56-F14A74BBA607}" type="presParOf" srcId="{23CC3F20-F124-4E94-8167-202DADF9B904}" destId="{CCA62F2C-EC1D-491E-97F8-9ECE68E3A645}" srcOrd="0" destOrd="0" presId="urn:microsoft.com/office/officeart/2008/layout/VerticalCurvedList"/>
    <dgm:cxn modelId="{E340E05A-A7C2-4753-8605-F73AB058603C}" type="presParOf" srcId="{31529744-16CC-425E-94B1-94F3DE917775}" destId="{6FCC50B6-DC9E-47E4-85E7-2D5C86153DFA}" srcOrd="7" destOrd="0" presId="urn:microsoft.com/office/officeart/2008/layout/VerticalCurvedList"/>
    <dgm:cxn modelId="{D59B897A-6127-46FE-9E4C-CAC838D0BAE0}" type="presParOf" srcId="{31529744-16CC-425E-94B1-94F3DE917775}" destId="{6DA56982-6FA5-49C5-B760-CD6D3D008AC5}" srcOrd="8" destOrd="0" presId="urn:microsoft.com/office/officeart/2008/layout/VerticalCurvedList"/>
    <dgm:cxn modelId="{58160C12-B298-4F76-B71F-3D65FDDF0D79}" type="presParOf" srcId="{6DA56982-6FA5-49C5-B760-CD6D3D008AC5}" destId="{66CABF9B-2C81-42F3-92E4-BCB8D4BEDB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06F94-45D6-488E-BFE6-B36DB4238EB9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25F71-48AD-4188-9213-1F75E6A8617F}">
      <dsp:nvSpPr>
        <dsp:cNvPr id="0" name=""/>
        <dsp:cNvSpPr/>
      </dsp:nvSpPr>
      <dsp:spPr>
        <a:xfrm>
          <a:off x="380119" y="246332"/>
          <a:ext cx="4989528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СОКРАЩЕНИЕ </a:t>
          </a:r>
          <a:r>
            <a:rPr lang="ru-RU" sz="12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СРОКОВ  </a:t>
          </a:r>
          <a:r>
            <a:rPr lang="ru-RU" sz="12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УСТРАНЕНИЯ ПОВРЕЖДЕНИЙ НА КОММУНАЛЬНЫХ СЕТЯХ</a:t>
          </a:r>
          <a:endParaRPr lang="ru-RU" sz="12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80119" y="246332"/>
        <a:ext cx="4989528" cy="492448"/>
      </dsp:txXfrm>
    </dsp:sp>
    <dsp:sp modelId="{81762972-E9EC-425D-88A7-17C251B06232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E4663-6A3A-427A-BBA4-CCDB8C552C9D}">
      <dsp:nvSpPr>
        <dsp:cNvPr id="0" name=""/>
        <dsp:cNvSpPr/>
      </dsp:nvSpPr>
      <dsp:spPr>
        <a:xfrm>
          <a:off x="886823" y="973659"/>
          <a:ext cx="4543572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ПОЛУЧЕНИЕ ПАСПОРТА ГОТОВНОСТИ ГОРОДА К ОТОПИТЕЛЬНОМУ ПЕРИОДУ</a:t>
          </a:r>
          <a:endParaRPr lang="ru-RU" sz="12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886823" y="973659"/>
        <a:ext cx="4543572" cy="492448"/>
      </dsp:txXfrm>
    </dsp:sp>
    <dsp:sp modelId="{24F74C31-EACF-45CA-8FD2-F5B03DEA2522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88D5B-EA71-48AA-BE7F-0C990C6FC088}">
      <dsp:nvSpPr>
        <dsp:cNvPr id="0" name=""/>
        <dsp:cNvSpPr/>
      </dsp:nvSpPr>
      <dsp:spPr>
        <a:xfrm>
          <a:off x="1070457" y="1724003"/>
          <a:ext cx="4299190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РАЗРАБОТКА И УТВЕРЖДЕНИЕ СХЕМ ВОДОСНАБЖЕНИЯ И ВОДООТВЕДЕНИЯ </a:t>
          </a:r>
          <a:endParaRPr lang="ru-RU" sz="12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070457" y="1724003"/>
        <a:ext cx="4299190" cy="492448"/>
      </dsp:txXfrm>
    </dsp:sp>
    <dsp:sp modelId="{CCA62F2C-EC1D-491E-97F8-9ECE68E3A645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EB503-365D-48D2-ACDD-DA31F5B368D1}">
      <dsp:nvSpPr>
        <dsp:cNvPr id="0" name=""/>
        <dsp:cNvSpPr/>
      </dsp:nvSpPr>
      <dsp:spPr>
        <a:xfrm>
          <a:off x="1148486" y="2463109"/>
          <a:ext cx="422116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СНИЖЕНИЕ ПРОЦЕНТА ИЗНОСА КОММУНАЛЬНЫХ СЕТЕЙ И ОБЪЕКТОВ</a:t>
          </a:r>
          <a:endParaRPr lang="ru-RU" sz="12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148486" y="2463109"/>
        <a:ext cx="4221161" cy="492448"/>
      </dsp:txXfrm>
    </dsp:sp>
    <dsp:sp modelId="{F45A7BBF-E4BD-4493-AF76-7520621AB7D2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AC0EE-AFA5-4726-B4E8-3F8773A3A6E2}">
      <dsp:nvSpPr>
        <dsp:cNvPr id="0" name=""/>
        <dsp:cNvSpPr/>
      </dsp:nvSpPr>
      <dsp:spPr>
        <a:xfrm>
          <a:off x="1070457" y="3202215"/>
          <a:ext cx="4299190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ОСНАЩЕНИЕ</a:t>
          </a:r>
          <a:r>
            <a:rPr lang="ru-RU" sz="1200" kern="1200" baseline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ПОТРЕБИТЕЛЕЙ УЗЛАМИ УЧЕТА</a:t>
          </a:r>
          <a:endParaRPr lang="ru-RU" sz="12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070457" y="3202215"/>
        <a:ext cx="4299190" cy="492448"/>
      </dsp:txXfrm>
    </dsp:sp>
    <dsp:sp modelId="{D64988D4-C0BC-4BEB-9FDE-ADFD9461F03F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C8754-2EAB-45AE-9A2F-4D67E9D3F85E}">
      <dsp:nvSpPr>
        <dsp:cNvPr id="0" name=""/>
        <dsp:cNvSpPr/>
      </dsp:nvSpPr>
      <dsp:spPr>
        <a:xfrm>
          <a:off x="826075" y="3940779"/>
          <a:ext cx="4543572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ПОВЫЩЕНИЕ КАЧЕСТВА КОММУНАЛЬНЫХ УСЛУГ</a:t>
          </a:r>
          <a:endParaRPr lang="ru-RU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826075" y="3940779"/>
        <a:ext cx="4543572" cy="492448"/>
      </dsp:txXfrm>
    </dsp:sp>
    <dsp:sp modelId="{D00AC0C5-BEC4-458C-B73A-9A06E8C160CE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7F3C2-9F75-4D49-ACC7-EFDDCCB06A0A}">
      <dsp:nvSpPr>
        <dsp:cNvPr id="0" name=""/>
        <dsp:cNvSpPr/>
      </dsp:nvSpPr>
      <dsp:spPr>
        <a:xfrm>
          <a:off x="380119" y="4679885"/>
          <a:ext cx="4989528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УХОД ОТ БЕЗХОЗЯЙНЫХ КОММУНАЛЬНЫХ СЕТЕЙ</a:t>
          </a:r>
          <a:endParaRPr lang="ru-RU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80119" y="4679885"/>
        <a:ext cx="4989528" cy="492448"/>
      </dsp:txXfrm>
    </dsp:sp>
    <dsp:sp modelId="{FF8369FB-6CC2-4519-8861-329C96B1E82B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06F94-45D6-488E-BFE6-B36DB4238EB9}">
      <dsp:nvSpPr>
        <dsp:cNvPr id="0" name=""/>
        <dsp:cNvSpPr/>
      </dsp:nvSpPr>
      <dsp:spPr>
        <a:xfrm>
          <a:off x="-5812970" y="-941437"/>
          <a:ext cx="6920466" cy="6920466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8CD0A-EB28-490D-B8AB-D3DEB7C1ADDC}">
      <dsp:nvSpPr>
        <dsp:cNvPr id="0" name=""/>
        <dsp:cNvSpPr/>
      </dsp:nvSpPr>
      <dsp:spPr>
        <a:xfrm>
          <a:off x="412609" y="270731"/>
          <a:ext cx="4741155" cy="541257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623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  СОЗДАНИЕ «РЕГИОНАЛЬНОЙ ИНФОРМАЦИОННОЙ СИСТЕМЫ ЖКХ»</a:t>
          </a:r>
          <a:endParaRPr lang="ru-RU" sz="1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2609" y="270731"/>
        <a:ext cx="4741155" cy="541257"/>
      </dsp:txXfrm>
    </dsp:sp>
    <dsp:sp modelId="{24F74C31-EACF-45CA-8FD2-F5B03DEA2522}">
      <dsp:nvSpPr>
        <dsp:cNvPr id="0" name=""/>
        <dsp:cNvSpPr/>
      </dsp:nvSpPr>
      <dsp:spPr>
        <a:xfrm>
          <a:off x="155004" y="175531"/>
          <a:ext cx="676571" cy="676571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5A572-368B-4831-A3FE-2615BC79DDF3}">
      <dsp:nvSpPr>
        <dsp:cNvPr id="0" name=""/>
        <dsp:cNvSpPr/>
      </dsp:nvSpPr>
      <dsp:spPr>
        <a:xfrm>
          <a:off x="857830" y="1082514"/>
          <a:ext cx="4295934" cy="541257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623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 ПОВЫШЕНИЕ ГРАМОТНОСТИ НАСЕЛЕНИЯ В ВОПРОСАХ ЖКХ</a:t>
          </a:r>
          <a:endParaRPr lang="ru-RU" sz="1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857830" y="1082514"/>
        <a:ext cx="4295934" cy="541257"/>
      </dsp:txXfrm>
    </dsp:sp>
    <dsp:sp modelId="{CCA62F2C-EC1D-491E-97F8-9ECE68E3A645}">
      <dsp:nvSpPr>
        <dsp:cNvPr id="0" name=""/>
        <dsp:cNvSpPr/>
      </dsp:nvSpPr>
      <dsp:spPr>
        <a:xfrm>
          <a:off x="507765" y="998815"/>
          <a:ext cx="676571" cy="676571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EB28F-8448-4DC5-89F2-F0BB2490D259}">
      <dsp:nvSpPr>
        <dsp:cNvPr id="0" name=""/>
        <dsp:cNvSpPr/>
      </dsp:nvSpPr>
      <dsp:spPr>
        <a:xfrm>
          <a:off x="1061418" y="1894297"/>
          <a:ext cx="4092345" cy="541257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623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 СОЗДАНИЕ МУП Г. КОСТРОМЫ «ГОРОДСКАЯ УПРАВЛЯЮЩАЯ КОМПАНИЯ»</a:t>
          </a:r>
          <a:endParaRPr lang="ru-RU" sz="1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061418" y="1894297"/>
        <a:ext cx="4092345" cy="541257"/>
      </dsp:txXfrm>
    </dsp:sp>
    <dsp:sp modelId="{F45A7BBF-E4BD-4493-AF76-7520621AB7D2}">
      <dsp:nvSpPr>
        <dsp:cNvPr id="0" name=""/>
        <dsp:cNvSpPr/>
      </dsp:nvSpPr>
      <dsp:spPr>
        <a:xfrm>
          <a:off x="742455" y="1817235"/>
          <a:ext cx="676571" cy="676571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DF76C-FC73-4C53-B544-BD2D71995404}">
      <dsp:nvSpPr>
        <dsp:cNvPr id="0" name=""/>
        <dsp:cNvSpPr/>
      </dsp:nvSpPr>
      <dsp:spPr>
        <a:xfrm>
          <a:off x="1061418" y="2705566"/>
          <a:ext cx="4092345" cy="541257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623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ВНЕДРЕНИЕ НА ТЕРРИТОРИИ ГОРОДА НОВОЙ СИСТЕМЫ КАПИТАЛЬНОГО РЕМОНТА</a:t>
          </a:r>
          <a:endParaRPr lang="ru-RU" sz="1100" b="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061418" y="2705566"/>
        <a:ext cx="4092345" cy="541257"/>
      </dsp:txXfrm>
    </dsp:sp>
    <dsp:sp modelId="{D64988D4-C0BC-4BEB-9FDE-ADFD9461F03F}">
      <dsp:nvSpPr>
        <dsp:cNvPr id="0" name=""/>
        <dsp:cNvSpPr/>
      </dsp:nvSpPr>
      <dsp:spPr>
        <a:xfrm>
          <a:off x="742455" y="2622496"/>
          <a:ext cx="676571" cy="676571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0CD9A-401A-4CB2-ABAC-C74357C79157}">
      <dsp:nvSpPr>
        <dsp:cNvPr id="0" name=""/>
        <dsp:cNvSpPr/>
      </dsp:nvSpPr>
      <dsp:spPr>
        <a:xfrm>
          <a:off x="857830" y="3360587"/>
          <a:ext cx="4295934" cy="854780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623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   МОНИТОРИНГ ДЕЯТЕЛЬНОСТИ ОРГАНИЗАЦИЙ, ОСУЩЕСТВЛЯЮЩИХ УПРАВЛЕНИЕ ЖИЛИЩНЫМ ФОНДОМ, ОРГАНИЗАЦИЯ И ПРОВЕДЕНИЕ ОТКРЫТЫХ КОНКУРСОВ ПО ОТБОРУ УПРАВЛЯЮЩИХ ОРГАНИЗАЦИЙ</a:t>
          </a:r>
          <a:endParaRPr lang="ru-RU" sz="1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857830" y="3360587"/>
        <a:ext cx="4295934" cy="854780"/>
      </dsp:txXfrm>
    </dsp:sp>
    <dsp:sp modelId="{34AE4FEC-6914-4E73-AC46-41DD04D57F7B}">
      <dsp:nvSpPr>
        <dsp:cNvPr id="0" name=""/>
        <dsp:cNvSpPr/>
      </dsp:nvSpPr>
      <dsp:spPr>
        <a:xfrm>
          <a:off x="481832" y="3347803"/>
          <a:ext cx="780235" cy="829009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352ED-34AA-45DA-8DD8-08D735719D71}">
      <dsp:nvSpPr>
        <dsp:cNvPr id="0" name=""/>
        <dsp:cNvSpPr/>
      </dsp:nvSpPr>
      <dsp:spPr>
        <a:xfrm>
          <a:off x="412609" y="4329132"/>
          <a:ext cx="4741155" cy="541257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623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ПРОВЕДЕНИЕ РЕМОНТА ЖИЛЬЯ</a:t>
          </a:r>
          <a:endParaRPr lang="ru-RU" sz="1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2609" y="4329132"/>
        <a:ext cx="4741155" cy="541257"/>
      </dsp:txXfrm>
    </dsp:sp>
    <dsp:sp modelId="{81762972-E9EC-425D-88A7-17C251B06232}">
      <dsp:nvSpPr>
        <dsp:cNvPr id="0" name=""/>
        <dsp:cNvSpPr/>
      </dsp:nvSpPr>
      <dsp:spPr>
        <a:xfrm>
          <a:off x="74323" y="4261475"/>
          <a:ext cx="676571" cy="676571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06F94-45D6-488E-BFE6-B36DB4238EB9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25F71-48AD-4188-9213-1F75E6A8617F}">
      <dsp:nvSpPr>
        <dsp:cNvPr id="0" name=""/>
        <dsp:cNvSpPr/>
      </dsp:nvSpPr>
      <dsp:spPr>
        <a:xfrm>
          <a:off x="752110" y="541866"/>
          <a:ext cx="5269111" cy="108373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РЕМОНТ И СОДЕРЖАНИЕ АВТОМОБИЛЬНЫХ ДОРОГ</a:t>
          </a:r>
          <a:endParaRPr lang="ru-RU" sz="14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52110" y="541866"/>
        <a:ext cx="5269111" cy="1083733"/>
      </dsp:txXfrm>
    </dsp:sp>
    <dsp:sp modelId="{81762972-E9EC-425D-88A7-17C251B06232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215ED-7F42-4494-B9CB-E3B1C3B64420}">
      <dsp:nvSpPr>
        <dsp:cNvPr id="0" name=""/>
        <dsp:cNvSpPr/>
      </dsp:nvSpPr>
      <dsp:spPr>
        <a:xfrm>
          <a:off x="1146048" y="2167466"/>
          <a:ext cx="4875174" cy="108373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ПОВЫШЕНИЕ БЕЗОПАСНОСТИ ДОРОЖНОГО ДВИЖЕНИЯ</a:t>
          </a:r>
          <a:endParaRPr lang="ru-RU" sz="1400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146048" y="2167466"/>
        <a:ext cx="4875174" cy="1083733"/>
      </dsp:txXfrm>
    </dsp:sp>
    <dsp:sp modelId="{CCA62F2C-EC1D-491E-97F8-9ECE68E3A645}">
      <dsp:nvSpPr>
        <dsp:cNvPr id="0" name=""/>
        <dsp:cNvSpPr/>
      </dsp:nvSpPr>
      <dsp:spPr>
        <a:xfrm>
          <a:off x="367114" y="2119972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172CD-94C8-4D4A-B75A-E28A172AE1C0}">
      <dsp:nvSpPr>
        <dsp:cNvPr id="0" name=""/>
        <dsp:cNvSpPr/>
      </dsp:nvSpPr>
      <dsp:spPr>
        <a:xfrm>
          <a:off x="752110" y="3793066"/>
          <a:ext cx="5269111" cy="108373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СОДЕРЖАНИЕ И РАЗВИТИЕ СЕТЕЙ ЛИВНЕВОЙ КАНАЛИЗАЦИИ</a:t>
          </a:r>
          <a:endParaRPr lang="ru-RU" sz="1400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52110" y="3793066"/>
        <a:ext cx="5269111" cy="1083733"/>
      </dsp:txXfrm>
    </dsp:sp>
    <dsp:sp modelId="{988617CD-3549-4C11-9416-6E7B230E9EDD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06F94-45D6-488E-BFE6-B36DB4238EB9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25F71-48AD-4188-9213-1F75E6A8617F}">
      <dsp:nvSpPr>
        <dsp:cNvPr id="0" name=""/>
        <dsp:cNvSpPr/>
      </dsp:nvSpPr>
      <dsp:spPr>
        <a:xfrm>
          <a:off x="610504" y="469421"/>
          <a:ext cx="5408913" cy="83360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БЛАГОУСТРОЙСТВО ТЕРРИТОРИЙ ОБЩЕГО ПОЛЬЗОВАНИЯ</a:t>
          </a:r>
          <a:endParaRPr lang="ru-RU" sz="1400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10504" y="469421"/>
        <a:ext cx="5408913" cy="833607"/>
      </dsp:txXfrm>
    </dsp:sp>
    <dsp:sp modelId="{81762972-E9EC-425D-88A7-17C251B06232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E4663-6A3A-427A-BBA4-CCDB8C552C9D}">
      <dsp:nvSpPr>
        <dsp:cNvPr id="0" name=""/>
        <dsp:cNvSpPr/>
      </dsp:nvSpPr>
      <dsp:spPr>
        <a:xfrm>
          <a:off x="1169250" y="1771758"/>
          <a:ext cx="4799822" cy="83360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БЛАГОУСТРОЙСТВО ДВОРОВЫХ ТЕРРИТОРИЙ</a:t>
          </a:r>
          <a:endParaRPr lang="ru-RU" sz="1400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169250" y="1771758"/>
        <a:ext cx="4799822" cy="833607"/>
      </dsp:txXfrm>
    </dsp:sp>
    <dsp:sp modelId="{24F74C31-EACF-45CA-8FD2-F5B03DEA2522}">
      <dsp:nvSpPr>
        <dsp:cNvPr id="0" name=""/>
        <dsp:cNvSpPr/>
      </dsp:nvSpPr>
      <dsp:spPr>
        <a:xfrm>
          <a:off x="426598" y="156888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88D5B-EA71-48AA-BE7F-0C990C6FC088}">
      <dsp:nvSpPr>
        <dsp:cNvPr id="0" name=""/>
        <dsp:cNvSpPr/>
      </dsp:nvSpPr>
      <dsp:spPr>
        <a:xfrm>
          <a:off x="1185818" y="3091709"/>
          <a:ext cx="4845680" cy="83360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САНИТАРНОЕ СОДЕРЖАНИЕ ГОРОДСКИХ ТЕРРИТОРИЙ</a:t>
          </a:r>
          <a:endParaRPr lang="ru-RU" sz="1400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185818" y="3091709"/>
        <a:ext cx="4845680" cy="833607"/>
      </dsp:txXfrm>
    </dsp:sp>
    <dsp:sp modelId="{CCA62F2C-EC1D-491E-97F8-9ECE68E3A645}">
      <dsp:nvSpPr>
        <dsp:cNvPr id="0" name=""/>
        <dsp:cNvSpPr/>
      </dsp:nvSpPr>
      <dsp:spPr>
        <a:xfrm>
          <a:off x="489275" y="2881310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C50B6-DC9E-47E4-85E7-2D5C86153DFA}">
      <dsp:nvSpPr>
        <dsp:cNvPr id="0" name=""/>
        <dsp:cNvSpPr/>
      </dsp:nvSpPr>
      <dsp:spPr>
        <a:xfrm>
          <a:off x="610504" y="4221306"/>
          <a:ext cx="5408913" cy="83360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ОРГАНИЗАЦИЯ РИТУАЛЬНЫХ УСЛУГ И СОДЕРЖАНИЕ МЕСТ ЗАХОРОНЕНИЙ</a:t>
          </a:r>
          <a:endParaRPr lang="ru-RU" sz="1400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10504" y="4221306"/>
        <a:ext cx="5408913" cy="833607"/>
      </dsp:txXfrm>
    </dsp:sp>
    <dsp:sp modelId="{66CABF9B-2C81-42F3-92E4-BCB8D4BEDB88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0.10084</cdr:x>
      <cdr:y>0.18462</cdr:y>
    </cdr:from>
    <cdr:to>
      <cdr:x>0.22689</cdr:x>
      <cdr:y>0.2562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56" y="857256"/>
          <a:ext cx="1071567" cy="332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3 768,1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0.56303</cdr:x>
      <cdr:y>0.26154</cdr:y>
    </cdr:from>
    <cdr:to>
      <cdr:x>0.63025</cdr:x>
      <cdr:y>0.30769</cdr:y>
    </cdr:to>
    <cdr:sp macro="" textlink="">
      <cdr:nvSpPr>
        <cdr:cNvPr id="3" name="TextBox 1"/>
        <cdr:cNvSpPr txBox="1"/>
      </cdr:nvSpPr>
      <cdr:spPr>
        <a:xfrm xmlns:a="http://schemas.openxmlformats.org/drawingml/2006/main" flipH="1">
          <a:off x="4786346" y="1214446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rgbClr val="FF0000"/>
              </a:solidFill>
            </a:rPr>
            <a:t>8,4%</a:t>
          </a:r>
          <a:endParaRPr lang="ru-RU" sz="12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0.57143</cdr:x>
      <cdr:y>0.2</cdr:y>
    </cdr:from>
    <cdr:to>
      <cdr:x>0.62185</cdr:x>
      <cdr:y>0.24652</cdr:y>
    </cdr:to>
    <cdr:sp macro="" textlink="">
      <cdr:nvSpPr>
        <cdr:cNvPr id="4" name="Равнобедренный треугольник 3"/>
        <cdr:cNvSpPr/>
      </cdr:nvSpPr>
      <cdr:spPr>
        <a:xfrm xmlns:a="http://schemas.openxmlformats.org/drawingml/2006/main" flipV="1">
          <a:off x="4857784" y="928694"/>
          <a:ext cx="428628" cy="216014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0000"/>
        </a:solidFill>
        <a:ln xmlns:a="http://schemas.openxmlformats.org/drawingml/2006/main" w="381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0.44538</cdr:x>
      <cdr:y>0.2</cdr:y>
    </cdr:from>
    <cdr:to>
      <cdr:x>0.5126</cdr:x>
      <cdr:y>0.24615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786214" y="928694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rgbClr val="FF0000"/>
              </a:solidFill>
            </a:rPr>
            <a:t>4,2%</a:t>
          </a:r>
          <a:endParaRPr lang="ru-RU" sz="12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0.44538</cdr:x>
      <cdr:y>0.15385</cdr:y>
    </cdr:from>
    <cdr:to>
      <cdr:x>0.4958</cdr:x>
      <cdr:y>0.2</cdr:y>
    </cdr:to>
    <cdr:sp macro="" textlink="">
      <cdr:nvSpPr>
        <cdr:cNvPr id="6" name="Равнобедренный треугольник 5"/>
        <cdr:cNvSpPr/>
      </cdr:nvSpPr>
      <cdr:spPr>
        <a:xfrm xmlns:a="http://schemas.openxmlformats.org/drawingml/2006/main" flipV="1">
          <a:off x="3786214" y="714380"/>
          <a:ext cx="428628" cy="214314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0000"/>
        </a:solidFill>
        <a:ln xmlns:a="http://schemas.openxmlformats.org/drawingml/2006/main" w="381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0.47899</cdr:x>
      <cdr:y>0.73846</cdr:y>
    </cdr:from>
    <cdr:to>
      <cdr:x>0.57983</cdr:x>
      <cdr:y>0.89231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4071966" y="3429024"/>
          <a:ext cx="857256" cy="71438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6969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0.22689</cdr:x>
      <cdr:y>0.04615</cdr:y>
    </cdr:from>
    <cdr:to>
      <cdr:x>0.33613</cdr:x>
      <cdr:y>0.13312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928826" y="214314"/>
          <a:ext cx="928694" cy="403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4 681,9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0.47899</cdr:x>
      <cdr:y>0.07692</cdr:y>
    </cdr:from>
    <cdr:to>
      <cdr:x>0.59664</cdr:x>
      <cdr:y>0.15385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071966" y="357190"/>
          <a:ext cx="100013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4 5</a:t>
          </a:r>
          <a:r>
            <a:rPr lang="en-US" sz="1800" b="1" dirty="0" smtClean="0"/>
            <a:t>81</a:t>
          </a:r>
          <a:r>
            <a:rPr lang="ru-RU" sz="1800" b="1" dirty="0" smtClean="0"/>
            <a:t>,</a:t>
          </a:r>
          <a:r>
            <a:rPr lang="en-US" sz="1800" b="1" dirty="0" smtClean="0"/>
            <a:t>1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0.60504</cdr:x>
      <cdr:y>0.12308</cdr:y>
    </cdr:from>
    <cdr:to>
      <cdr:x>0.71429</cdr:x>
      <cdr:y>0.2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143536" y="571504"/>
          <a:ext cx="92869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4 195,9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0.7395</cdr:x>
      <cdr:y>0.12308</cdr:y>
    </cdr:from>
    <cdr:to>
      <cdr:x>0.84874</cdr:x>
      <cdr:y>0.21538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286544" y="571504"/>
          <a:ext cx="928694" cy="428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4 100,2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0.86555</cdr:x>
      <cdr:y>0.09231</cdr:y>
    </cdr:from>
    <cdr:to>
      <cdr:x>0.97479</cdr:x>
      <cdr:y>0.16923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358114" y="428628"/>
          <a:ext cx="928694" cy="357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4 451,9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0.34454</cdr:x>
      <cdr:y>0.03077</cdr:y>
    </cdr:from>
    <cdr:to>
      <cdr:x>0.47899</cdr:x>
      <cdr:y>0.12308</cdr:y>
    </cdr:to>
    <cdr:sp macro="" textlink="">
      <cdr:nvSpPr>
        <cdr:cNvPr id="13" name="TextBox 12"/>
        <cdr:cNvSpPr txBox="1"/>
      </cdr:nvSpPr>
      <cdr:spPr>
        <a:xfrm xmlns:a="http://schemas.openxmlformats.org/drawingml/2006/main" flipH="1">
          <a:off x="2928958" y="142876"/>
          <a:ext cx="114300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4 783,2</a:t>
          </a:r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0.45763</cdr:x>
      <cdr:y>0.68333</cdr:y>
    </cdr:from>
    <cdr:to>
      <cdr:x>0.54237</cdr:x>
      <cdr:y>0.75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57652" y="2928958"/>
          <a:ext cx="714381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rgbClr val="5AAD39"/>
              </a:solidFill>
            </a:rPr>
            <a:t>7,3%</a:t>
          </a:r>
          <a:endParaRPr lang="ru-RU" sz="1200" dirty="0">
            <a:solidFill>
              <a:srgbClr val="5AAD39"/>
            </a:solidFill>
          </a:endParaRPr>
        </a:p>
      </cdr:txBody>
    </cdr:sp>
  </cdr:relSizeAnchor>
  <cdr:relSizeAnchor xmlns:cdr="http://schemas.openxmlformats.org/drawingml/2006/chartDrawing">
    <cdr:from>
      <cdr:x>0.48305</cdr:x>
      <cdr:y>0.63333</cdr:y>
    </cdr:from>
    <cdr:to>
      <cdr:x>0.51721</cdr:x>
      <cdr:y>0.68372</cdr:y>
    </cdr:to>
    <cdr:sp macro="" textlink="">
      <cdr:nvSpPr>
        <cdr:cNvPr id="3" name="Равнобедренный треугольник 2"/>
        <cdr:cNvSpPr/>
      </cdr:nvSpPr>
      <cdr:spPr>
        <a:xfrm xmlns:a="http://schemas.openxmlformats.org/drawingml/2006/main" flipV="1">
          <a:off x="4071967" y="2714644"/>
          <a:ext cx="287966" cy="215984"/>
        </a:xfrm>
        <a:prstGeom xmlns:a="http://schemas.openxmlformats.org/drawingml/2006/main" prst="triangle">
          <a:avLst/>
        </a:prstGeom>
        <a:solidFill xmlns:a="http://schemas.openxmlformats.org/drawingml/2006/main">
          <a:srgbClr val="5AAD39"/>
        </a:solidFill>
        <a:ln xmlns:a="http://schemas.openxmlformats.org/drawingml/2006/main" w="381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0.28814</cdr:x>
      <cdr:y>0.68333</cdr:y>
    </cdr:from>
    <cdr:to>
      <cdr:x>0.37288</cdr:x>
      <cdr:y>0.75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28892" y="2928958"/>
          <a:ext cx="714381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rgbClr val="C00000"/>
              </a:solidFill>
            </a:rPr>
            <a:t>2,6%</a:t>
          </a:r>
          <a:endParaRPr lang="ru-RU" sz="12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0.31356</cdr:x>
      <cdr:y>0.63333</cdr:y>
    </cdr:from>
    <cdr:to>
      <cdr:x>0.34772</cdr:x>
      <cdr:y>0.68372</cdr:y>
    </cdr:to>
    <cdr:sp macro="" textlink="">
      <cdr:nvSpPr>
        <cdr:cNvPr id="5" name="Равнобедренный треугольник 4"/>
        <cdr:cNvSpPr/>
      </cdr:nvSpPr>
      <cdr:spPr>
        <a:xfrm xmlns:a="http://schemas.openxmlformats.org/drawingml/2006/main">
          <a:off x="2643207" y="2714644"/>
          <a:ext cx="287966" cy="215984"/>
        </a:xfrm>
        <a:prstGeom xmlns:a="http://schemas.openxmlformats.org/drawingml/2006/main" prst="triangle">
          <a:avLst/>
        </a:prstGeom>
        <a:solidFill xmlns:a="http://schemas.openxmlformats.org/drawingml/2006/main">
          <a:srgbClr val="C00000"/>
        </a:solidFill>
        <a:ln xmlns:a="http://schemas.openxmlformats.org/drawingml/2006/main" w="381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0.36441</cdr:x>
      <cdr:y>0.83333</cdr:y>
    </cdr:from>
    <cdr:to>
      <cdr:x>0.4661</cdr:x>
      <cdr:y>0.93333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3071834" y="3571900"/>
          <a:ext cx="857256" cy="42862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6969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0.7975</cdr:x>
      <cdr:y>0.58721</cdr:y>
    </cdr:from>
    <cdr:to>
      <cdr:x>0.80625</cdr:x>
      <cdr:y>0.66368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63072" y="2764904"/>
          <a:ext cx="7200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0.73499</cdr:x>
      <cdr:y>0.55055</cdr:y>
    </cdr:from>
    <cdr:to>
      <cdr:x>0.98874</cdr:x>
      <cdr:y>0.94817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48672" y="2592288"/>
          <a:ext cx="2088232" cy="1872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0.16441</cdr:x>
      <cdr:y>0.62377</cdr:y>
    </cdr:from>
    <cdr:to>
      <cdr:x>0.22716</cdr:x>
      <cdr:y>0.69342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7874" y="2444467"/>
          <a:ext cx="232012" cy="272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0.60367</cdr:x>
      <cdr:y>0.6168</cdr:y>
    </cdr:from>
    <cdr:to>
      <cdr:x>0.66643</cdr:x>
      <cdr:y>0.68646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31958" y="2417170"/>
          <a:ext cx="232012" cy="272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0</a:t>
          </a:r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0.07616</cdr:x>
      <cdr:y>0.05351</cdr:y>
    </cdr:from>
    <cdr:to>
      <cdr:x>0.95507</cdr:x>
      <cdr:y>0.22582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5179" y="240562"/>
          <a:ext cx="3752850" cy="774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Segoe UI" panose="020B0502040204020203" pitchFamily="34" charset="0"/>
              <a:cs typeface="Segoe UI" panose="020B0502040204020203" pitchFamily="34" charset="0"/>
            </a:rPr>
            <a:t>КОЛИЧЕСТВО ВЕТЕРАНОВ, КОТОРЫМ ОКАЗАНА ПОМОЩЬ В РЕМОНТЕ </a:t>
          </a:r>
          <a:endParaRPr lang="ru-RU" sz="1200" dirty="0"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30622" cy="496651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541" y="2"/>
            <a:ext cx="2929052" cy="496651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9FC6FAD1-2940-4135-9093-7AF4B2217848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4282"/>
            <a:ext cx="2930622" cy="496651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541" y="9444282"/>
            <a:ext cx="2929052" cy="496651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30614A58-0D9B-4BEF-A3FE-B51C4FCE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630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29838" cy="497126"/>
          </a:xfrm>
          <a:prstGeom prst="rect">
            <a:avLst/>
          </a:prstGeom>
        </p:spPr>
        <p:txBody>
          <a:bodyPr vert="horz" lIns="95466" tIns="47734" rIns="95466" bIns="4773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2"/>
            <a:ext cx="2929838" cy="497126"/>
          </a:xfrm>
          <a:prstGeom prst="rect">
            <a:avLst/>
          </a:prstGeom>
        </p:spPr>
        <p:txBody>
          <a:bodyPr vert="horz" lIns="95466" tIns="47734" rIns="95466" bIns="47734" rtlCol="0"/>
          <a:lstStyle>
            <a:lvl1pPr algn="r">
              <a:defRPr sz="1300"/>
            </a:lvl1pPr>
          </a:lstStyle>
          <a:p>
            <a:fld id="{46F9D041-4656-46FF-A2B5-92D8709C3A1E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6" tIns="47734" rIns="95466" bIns="4773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6"/>
            <a:ext cx="5408930" cy="4474131"/>
          </a:xfrm>
          <a:prstGeom prst="rect">
            <a:avLst/>
          </a:prstGeom>
        </p:spPr>
        <p:txBody>
          <a:bodyPr vert="horz" lIns="95466" tIns="47734" rIns="95466" bIns="4773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4"/>
            <a:ext cx="2929838" cy="497126"/>
          </a:xfrm>
          <a:prstGeom prst="rect">
            <a:avLst/>
          </a:prstGeom>
        </p:spPr>
        <p:txBody>
          <a:bodyPr vert="horz" lIns="95466" tIns="47734" rIns="95466" bIns="4773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4"/>
            <a:ext cx="2929838" cy="497126"/>
          </a:xfrm>
          <a:prstGeom prst="rect">
            <a:avLst/>
          </a:prstGeom>
        </p:spPr>
        <p:txBody>
          <a:bodyPr vert="horz" lIns="95466" tIns="47734" rIns="95466" bIns="47734" rtlCol="0" anchor="b"/>
          <a:lstStyle>
            <a:lvl1pPr algn="r">
              <a:defRPr sz="1300"/>
            </a:lvl1pPr>
          </a:lstStyle>
          <a:p>
            <a:fld id="{1C54B079-C00D-465A-8F02-71833CFC3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90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8D22D8-AFB3-4B90-A2D0-19FCB0A5CFE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F04E-D61E-4361-8F2F-D32FA823F697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369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079-C00D-465A-8F02-71833CFC3741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3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F04E-D61E-4361-8F2F-D32FA823F697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369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F04E-D61E-4361-8F2F-D32FA823F697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36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F04E-D61E-4361-8F2F-D32FA823F697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57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F04E-D61E-4361-8F2F-D32FA823F697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369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079-C00D-465A-8F02-71833CFC3741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76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F04E-D61E-4361-8F2F-D32FA823F697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369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F04E-D61E-4361-8F2F-D32FA823F697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36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50-A678-4A76-ACE3-ACACE697927E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EC08-A83B-4CEE-8A21-26E54BE0A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7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50-A678-4A76-ACE3-ACACE697927E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EC08-A83B-4CEE-8A21-26E54BE0A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50-A678-4A76-ACE3-ACACE697927E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EC08-A83B-4CEE-8A21-26E54BE0A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4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4C7EB-1F43-4A9A-AD1C-E805236D8A8D}" type="datetimeFigureOut">
              <a:rPr lang="ru-RU"/>
              <a:pPr>
                <a:defRPr/>
              </a:pPr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9C158-B577-481A-B714-47FDDABFA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9975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1786B-ED27-4068-A5A0-F865E528DDB2}" type="datetimeFigureOut">
              <a:rPr lang="ru-RU"/>
              <a:pPr>
                <a:defRPr/>
              </a:pPr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FD554-894F-49F5-9306-48FEF43F3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5484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0F9F1-D7F8-430F-BBBE-D7C925D978E2}" type="datetimeFigureOut">
              <a:rPr lang="ru-RU"/>
              <a:pPr>
                <a:defRPr/>
              </a:pPr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E8978-C69B-469C-B3CD-305FDF8C5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2472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B7C4D-0A12-4F72-8692-FCD787913180}" type="datetimeFigureOut">
              <a:rPr lang="ru-RU"/>
              <a:pPr>
                <a:defRPr/>
              </a:pPr>
              <a:t>24.04.2015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B6E5E-95E3-4DBE-98A7-1D48C361C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3852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E85B-33AB-42B6-A637-EDD5C18B037F}" type="datetimeFigureOut">
              <a:rPr lang="ru-RU"/>
              <a:pPr>
                <a:defRPr/>
              </a:pPr>
              <a:t>24.04.2015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78947-C906-4022-B588-0C7884875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724895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DF6C8-3C30-4519-803E-704C1A5E9AB0}" type="datetimeFigureOut">
              <a:rPr lang="ru-RU"/>
              <a:pPr>
                <a:defRPr/>
              </a:pPr>
              <a:t>24.04.2015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A2366-66F3-414E-B8EC-F5977CB3C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8930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0CE1D-9744-4C53-855D-47019A7C6BC3}" type="datetimeFigureOut">
              <a:rPr lang="ru-RU"/>
              <a:pPr>
                <a:defRPr/>
              </a:pPr>
              <a:t>24.04.2015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CA380-EA88-47DF-807F-1F607B2C2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4245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BFE9-BB52-4D95-8E69-F961533A45C3}" type="datetimeFigureOut">
              <a:rPr lang="ru-RU"/>
              <a:pPr>
                <a:defRPr/>
              </a:pPr>
              <a:t>24.04.2015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A09FC-CE61-45A5-AA75-7745CD513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75334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50-A678-4A76-ACE3-ACACE697927E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EC08-A83B-4CEE-8A21-26E54BE0A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78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1DB91-55DC-4A46-BF72-A490239409E5}" type="datetimeFigureOut">
              <a:rPr lang="ru-RU"/>
              <a:pPr>
                <a:defRPr/>
              </a:pPr>
              <a:t>24.04.2015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DE073-75F6-4EE7-944F-C850AABBA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8092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82FBE-4D0A-4B33-A8AC-E9062434AF2C}" type="datetimeFigureOut">
              <a:rPr lang="ru-RU"/>
              <a:pPr>
                <a:defRPr/>
              </a:pPr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674B-43CD-4135-B61A-AC1B0A154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1359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8A3FC-8E30-44EA-879D-90C87E549467}" type="datetimeFigureOut">
              <a:rPr lang="ru-RU"/>
              <a:pPr>
                <a:defRPr/>
              </a:pPr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16805-75FE-4645-A9D8-176BEE7F0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5194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50-A678-4A76-ACE3-ACACE697927E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EC08-A83B-4CEE-8A21-26E54BE0A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5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50-A678-4A76-ACE3-ACACE697927E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EC08-A83B-4CEE-8A21-26E54BE0A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86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50-A678-4A76-ACE3-ACACE697927E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EC08-A83B-4CEE-8A21-26E54BE0A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50-A678-4A76-ACE3-ACACE697927E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EC08-A83B-4CEE-8A21-26E54BE0A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5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50-A678-4A76-ACE3-ACACE697927E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EC08-A83B-4CEE-8A21-26E54BE0A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66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50-A678-4A76-ACE3-ACACE697927E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EC08-A83B-4CEE-8A21-26E54BE0A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57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2150-A678-4A76-ACE3-ACACE697927E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EC08-A83B-4CEE-8A21-26E54BE0A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22150-A678-4A76-ACE3-ACACE697927E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2EC08-A83B-4CEE-8A21-26E54BE0A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99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8A38E2-4E46-435B-99E9-A387D070D88F}" type="datetimeFigureOut">
              <a:rPr lang="ru-RU"/>
              <a:pPr>
                <a:defRPr/>
              </a:pPr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D65E21-0E74-4F48-B2B8-857162AB7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3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hart" Target="../charts/chart17.xml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19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9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9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19.png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19.png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chart" Target="../charts/chart3.xml"/><Relationship Id="rId10" Type="http://schemas.openxmlformats.org/officeDocument/2006/relationships/chart" Target="../charts/chart4.xml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Excel_97-2003_Worksheet2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 hangingPunct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chemeClr val="tx1"/>
                </a:solidFill>
              </a:rPr>
              <a:t>Администрация города Костромы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100" b="1" dirty="0" smtClean="0">
                <a:solidFill>
                  <a:schemeClr val="tx1"/>
                </a:solidFill>
              </a:rPr>
              <a:t>ОТЧЕТ </a:t>
            </a:r>
            <a:r>
              <a:rPr lang="ru-RU" sz="3100" dirty="0">
                <a:solidFill>
                  <a:schemeClr val="tx1"/>
                </a:solidFill>
              </a:rPr>
              <a:t/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b="1" dirty="0">
                <a:solidFill>
                  <a:schemeClr val="tx1"/>
                </a:solidFill>
              </a:rPr>
              <a:t>о работе </a:t>
            </a:r>
            <a:r>
              <a:rPr lang="ru-RU" sz="3100" b="1" dirty="0" smtClean="0">
                <a:solidFill>
                  <a:schemeClr val="tx1"/>
                </a:solidFill>
              </a:rPr>
              <a:t>Администрации города Костромы и главы Администрации города Костромы за 2014 год</a:t>
            </a:r>
            <a:r>
              <a:rPr lang="ru-RU" sz="3100" dirty="0">
                <a:solidFill>
                  <a:schemeClr val="tx1"/>
                </a:solidFill>
              </a:rPr>
              <a:t/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>
                <a:solidFill>
                  <a:schemeClr val="tx1"/>
                </a:solidFill>
              </a:rPr>
              <a:t/>
            </a:r>
            <a:br>
              <a:rPr lang="ru-RU" sz="3100" b="1" dirty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2015 год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96" y="235745"/>
            <a:ext cx="9620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Частный детский сад  на 220 мест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 </a:t>
            </a:r>
            <a:r>
              <a:rPr lang="ru-RU" sz="2400" b="1" dirty="0" smtClean="0"/>
              <a:t>микрорайоне </a:t>
            </a:r>
            <a:r>
              <a:rPr lang="ru-RU" sz="2400" b="1" dirty="0" err="1" smtClean="0"/>
              <a:t>Давыдовский</a:t>
            </a:r>
            <a:r>
              <a:rPr lang="ru-RU" sz="2400" b="1" dirty="0" smtClean="0"/>
              <a:t> -3</a:t>
            </a:r>
            <a:endParaRPr lang="ru-RU" sz="2400" b="1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00201"/>
            <a:ext cx="6101838" cy="40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25783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Фон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9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81838117"/>
              </p:ext>
            </p:extLst>
          </p:nvPr>
        </p:nvGraphicFramePr>
        <p:xfrm>
          <a:off x="1475656" y="2636912"/>
          <a:ext cx="504056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27584" y="69269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ru-RU" sz="1400" b="1" i="0" u="none" strike="noStrike" kern="1200" baseline="0" dirty="0">
                <a:solidFill>
                  <a:srgbClr val="1F497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latin typeface="+mj-lt"/>
              </a:rPr>
              <a:t>Поток туристов, приезжающих </a:t>
            </a:r>
            <a:r>
              <a:rPr lang="ru-RU" sz="2400" dirty="0">
                <a:latin typeface="+mj-lt"/>
              </a:rPr>
              <a:t>в город Кострому </a:t>
            </a:r>
            <a:r>
              <a:rPr lang="ru-RU" sz="2400" dirty="0" smtClean="0">
                <a:latin typeface="+mj-lt"/>
              </a:rPr>
              <a:t>увеличился до </a:t>
            </a:r>
            <a:r>
              <a:rPr lang="ru-RU" sz="2400" dirty="0">
                <a:latin typeface="+mj-lt"/>
              </a:rPr>
              <a:t>186,7 тыс. </a:t>
            </a:r>
            <a:r>
              <a:rPr lang="ru-RU" sz="2400" dirty="0" smtClean="0">
                <a:latin typeface="+mj-lt"/>
              </a:rPr>
              <a:t>человек, </a:t>
            </a:r>
          </a:p>
          <a:p>
            <a:pPr>
              <a:defRPr lang="ru-RU" sz="1400" b="1" i="0" u="none" strike="noStrike" kern="1200" baseline="0" dirty="0">
                <a:solidFill>
                  <a:srgbClr val="1F497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latin typeface="+mj-lt"/>
              </a:rPr>
              <a:t>экскурсантов - до </a:t>
            </a:r>
            <a:r>
              <a:rPr lang="ru-RU" sz="2400" dirty="0">
                <a:latin typeface="+mj-lt"/>
              </a:rPr>
              <a:t>380 тыс. </a:t>
            </a:r>
            <a:r>
              <a:rPr lang="ru-RU" sz="2400" dirty="0" smtClean="0">
                <a:latin typeface="+mj-lt"/>
              </a:rPr>
              <a:t>человек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35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Земельный контроль</a:t>
            </a:r>
            <a:endParaRPr lang="ru-RU" sz="2800" b="1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600200"/>
            <a:ext cx="482453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9"/>
            <a:ext cx="230425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77642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19677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  <a:ea typeface="+mj-ea"/>
                <a:cs typeface="+mj-cs"/>
              </a:rPr>
              <a:t>Меры, принимаемые Администрацией города Костромы, по сносу самовольных построек и приведению объектов недвижимости в первоначальное состояние</a:t>
            </a:r>
          </a:p>
          <a:p>
            <a:pPr algn="ctr"/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13583"/>
              </p:ext>
            </p:extLst>
          </p:nvPr>
        </p:nvGraphicFramePr>
        <p:xfrm>
          <a:off x="539552" y="191683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62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8"/>
          <p:cNvSpPr>
            <a:spLocks noChangeArrowheads="1"/>
          </p:cNvSpPr>
          <p:nvPr/>
        </p:nvSpPr>
        <p:spPr bwMode="auto">
          <a:xfrm>
            <a:off x="971600" y="3140968"/>
            <a:ext cx="777686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indent="450000" algn="just"/>
            <a:r>
              <a:rPr lang="ru-RU" altLang="ru-RU" sz="2400" dirty="0" smtClean="0"/>
              <a:t>	</a:t>
            </a:r>
            <a:endParaRPr lang="ru-RU" sz="1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672308"/>
              </p:ext>
            </p:extLst>
          </p:nvPr>
        </p:nvGraphicFramePr>
        <p:xfrm>
          <a:off x="1403648" y="908721"/>
          <a:ext cx="6336705" cy="208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35"/>
                <a:gridCol w="2112235"/>
                <a:gridCol w="2112235"/>
              </a:tblGrid>
              <a:tr h="385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 (тыс. </a:t>
                      </a:r>
                      <a:r>
                        <a:rPr kumimoji="0" lang="ru-RU" altLang="ru-RU" sz="18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kumimoji="0" lang="ru-RU" alt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(тыс. </a:t>
                      </a:r>
                      <a:r>
                        <a:rPr kumimoji="0" lang="ru-RU" altLang="ru-RU" sz="1800" b="1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kumimoji="0" lang="ru-RU" alt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784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8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113,41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9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154,0</a:t>
                      </a:r>
                      <a:endParaRPr lang="ru-RU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10437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  <a:ea typeface="+mj-ea"/>
                <a:cs typeface="+mj-cs"/>
              </a:rPr>
              <a:t>Ввод </a:t>
            </a:r>
            <a:r>
              <a:rPr lang="ru-RU" sz="3200" b="1" dirty="0">
                <a:latin typeface="+mj-lt"/>
                <a:ea typeface="+mj-ea"/>
                <a:cs typeface="+mj-cs"/>
              </a:rPr>
              <a:t>жилья в эксплуатацию</a:t>
            </a:r>
          </a:p>
          <a:p>
            <a:pPr algn="ctr"/>
            <a:endParaRPr lang="ru-RU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40968"/>
            <a:ext cx="6096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7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dirty="0" smtClean="0"/>
              <a:t>Строительство </a:t>
            </a:r>
            <a:r>
              <a:rPr lang="ru-RU" sz="3200" b="1" dirty="0" smtClean="0"/>
              <a:t>и капитальный ремонт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Общий </a:t>
            </a:r>
            <a:r>
              <a:rPr lang="ru-RU" dirty="0" smtClean="0"/>
              <a:t>объем бюджетных инвестиций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769 млн рублей</a:t>
            </a:r>
          </a:p>
          <a:p>
            <a:pPr marL="0" indent="0" algn="ctr">
              <a:buNone/>
            </a:pPr>
            <a:r>
              <a:rPr lang="ru-RU" dirty="0" smtClean="0"/>
              <a:t>Привлечено средств федерального бюджета  </a:t>
            </a:r>
            <a:r>
              <a:rPr lang="ru-RU" dirty="0" smtClean="0">
                <a:solidFill>
                  <a:srgbClr val="FF0000"/>
                </a:solidFill>
              </a:rPr>
              <a:t>488 млн рублей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96089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3100" b="1" dirty="0" smtClean="0"/>
              <a:t>Количество </a:t>
            </a:r>
            <a:r>
              <a:rPr lang="ru-RU" sz="3100" b="1" dirty="0" smtClean="0"/>
              <a:t>перевезенных пассажиров в динамике</a:t>
            </a:r>
            <a:endParaRPr lang="ru-RU" sz="31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5" y="1302015"/>
            <a:ext cx="7771429" cy="471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6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800" b="1" dirty="0" smtClean="0"/>
              <a:t>Результаты работы </a:t>
            </a:r>
            <a:r>
              <a:rPr lang="ru-RU" sz="2800" b="1" dirty="0" smtClean="0"/>
              <a:t>Управления </a:t>
            </a:r>
            <a:r>
              <a:rPr lang="ru-RU" sz="2800" b="1" dirty="0" smtClean="0"/>
              <a:t>муниципальных инспекций за 2014 год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За неудовлетворительное содержание прилегающих территорий, контейнерных </a:t>
            </a:r>
            <a:r>
              <a:rPr lang="ru-RU" sz="1600" dirty="0"/>
              <a:t>площадок, фасадов зданий </a:t>
            </a:r>
            <a:r>
              <a:rPr lang="ru-RU" sz="1600" dirty="0" smtClean="0"/>
              <a:t>составлено </a:t>
            </a:r>
            <a:r>
              <a:rPr lang="ru-RU" sz="1600" b="1" dirty="0">
                <a:solidFill>
                  <a:srgbClr val="FF0000"/>
                </a:solidFill>
              </a:rPr>
              <a:t>1940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протоколов </a:t>
            </a:r>
            <a:r>
              <a:rPr lang="ru-RU" sz="1600" dirty="0"/>
              <a:t>об административных правонарушениях, выдано </a:t>
            </a:r>
            <a:r>
              <a:rPr lang="ru-RU" sz="1600" b="1" dirty="0">
                <a:solidFill>
                  <a:srgbClr val="FF0000"/>
                </a:solidFill>
              </a:rPr>
              <a:t>2379</a:t>
            </a:r>
            <a:r>
              <a:rPr lang="ru-RU" sz="1600" dirty="0">
                <a:solidFill>
                  <a:srgbClr val="FF0000"/>
                </a:solidFill>
              </a:rPr>
              <a:t> предписаний </a:t>
            </a:r>
            <a:r>
              <a:rPr lang="ru-RU" sz="1600" dirty="0"/>
              <a:t>на устранение выявленных </a:t>
            </a:r>
            <a:r>
              <a:rPr lang="ru-RU" sz="1600" dirty="0" smtClean="0"/>
              <a:t>нарушений.</a:t>
            </a:r>
            <a:endParaRPr lang="ru-RU" sz="16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 </a:t>
            </a:r>
            <a:r>
              <a:rPr lang="ru-RU" sz="1600" dirty="0"/>
              <a:t>По результатам осмотров </a:t>
            </a:r>
            <a:r>
              <a:rPr lang="ru-RU" sz="1600" dirty="0" smtClean="0"/>
              <a:t>строительных </a:t>
            </a:r>
            <a:r>
              <a:rPr lang="ru-RU" sz="1600" dirty="0" smtClean="0"/>
              <a:t>площадок составлено </a:t>
            </a:r>
            <a:r>
              <a:rPr lang="ru-RU" sz="1600" b="1" dirty="0">
                <a:solidFill>
                  <a:srgbClr val="FF0000"/>
                </a:solidFill>
              </a:rPr>
              <a:t>104</a:t>
            </a:r>
            <a:r>
              <a:rPr lang="ru-RU" sz="1600" dirty="0">
                <a:solidFill>
                  <a:srgbClr val="FF0000"/>
                </a:solidFill>
              </a:rPr>
              <a:t> протокола </a:t>
            </a:r>
            <a:r>
              <a:rPr lang="ru-RU" sz="1600" dirty="0"/>
              <a:t>об административных правонарушениях, выдано </a:t>
            </a:r>
            <a:r>
              <a:rPr lang="ru-RU" sz="1600" b="1" dirty="0">
                <a:solidFill>
                  <a:srgbClr val="FF0000"/>
                </a:solidFill>
              </a:rPr>
              <a:t>258</a:t>
            </a:r>
            <a:r>
              <a:rPr lang="ru-RU" sz="1600" dirty="0">
                <a:solidFill>
                  <a:srgbClr val="FF0000"/>
                </a:solidFill>
              </a:rPr>
              <a:t> предписаний </a:t>
            </a:r>
            <a:r>
              <a:rPr lang="ru-RU" sz="1600" dirty="0"/>
              <a:t>на устранение выявленных нарушений.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В результате работы по выявлению </a:t>
            </a:r>
            <a:r>
              <a:rPr lang="ru-RU" sz="1600" dirty="0"/>
              <a:t>автотранспортных средств, осуществляющих стоянку на газонах, детских, спортивных площадках и территориях с зелёными </a:t>
            </a:r>
            <a:r>
              <a:rPr lang="ru-RU" sz="1600" dirty="0" smtClean="0"/>
              <a:t>насаждениями  </a:t>
            </a:r>
            <a:r>
              <a:rPr lang="ru-RU" sz="1600" dirty="0"/>
              <a:t>составлено </a:t>
            </a:r>
            <a:r>
              <a:rPr lang="ru-RU" sz="1600" b="1" dirty="0">
                <a:solidFill>
                  <a:srgbClr val="FF0000"/>
                </a:solidFill>
              </a:rPr>
              <a:t>269</a:t>
            </a:r>
            <a:r>
              <a:rPr lang="ru-RU" sz="1600" dirty="0">
                <a:solidFill>
                  <a:srgbClr val="FF0000"/>
                </a:solidFill>
              </a:rPr>
              <a:t> протоколов </a:t>
            </a:r>
            <a:r>
              <a:rPr lang="ru-RU" sz="1600" dirty="0" smtClean="0"/>
              <a:t>об административных </a:t>
            </a:r>
            <a:r>
              <a:rPr lang="ru-RU" sz="1600" dirty="0"/>
              <a:t>правонарушениях.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Выявлено </a:t>
            </a:r>
            <a:r>
              <a:rPr lang="ru-RU" sz="1600" b="1" dirty="0">
                <a:solidFill>
                  <a:srgbClr val="FF0000"/>
                </a:solidFill>
              </a:rPr>
              <a:t>136</a:t>
            </a:r>
            <a:r>
              <a:rPr lang="ru-RU" sz="1600" dirty="0">
                <a:solidFill>
                  <a:srgbClr val="FF0000"/>
                </a:solidFill>
              </a:rPr>
              <a:t> незаконно установленных</a:t>
            </a:r>
            <a:r>
              <a:rPr lang="ru-RU" sz="1600" dirty="0"/>
              <a:t> временных </a:t>
            </a:r>
            <a:r>
              <a:rPr lang="ru-RU" sz="1600" dirty="0" smtClean="0"/>
              <a:t>сооружений, собственниками снесены </a:t>
            </a:r>
            <a:r>
              <a:rPr lang="ru-RU" sz="1600" b="1" dirty="0" smtClean="0">
                <a:solidFill>
                  <a:srgbClr val="FF0000"/>
                </a:solidFill>
              </a:rPr>
              <a:t>60</a:t>
            </a:r>
            <a:r>
              <a:rPr lang="ru-RU" sz="1600" dirty="0" smtClean="0"/>
              <a:t> незаконно установленных объектов.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По результатам  обследований содержания наземных частей линейных сооружений отремонтировано </a:t>
            </a:r>
            <a:r>
              <a:rPr lang="ru-RU" sz="1600" b="1" dirty="0">
                <a:solidFill>
                  <a:srgbClr val="FF0000"/>
                </a:solidFill>
              </a:rPr>
              <a:t>106 </a:t>
            </a:r>
            <a:r>
              <a:rPr lang="ru-RU" sz="1600" dirty="0" smtClean="0">
                <a:solidFill>
                  <a:srgbClr val="FF0000"/>
                </a:solidFill>
              </a:rPr>
              <a:t>колодцев и установлены крышки </a:t>
            </a:r>
            <a:r>
              <a:rPr lang="ru-RU" sz="1600" dirty="0" smtClean="0">
                <a:solidFill>
                  <a:srgbClr val="FF0000"/>
                </a:solidFill>
              </a:rPr>
              <a:t>на </a:t>
            </a:r>
            <a:r>
              <a:rPr lang="ru-RU" sz="1600" b="1" dirty="0" smtClean="0">
                <a:solidFill>
                  <a:srgbClr val="FF0000"/>
                </a:solidFill>
              </a:rPr>
              <a:t>83</a:t>
            </a:r>
            <a:r>
              <a:rPr lang="ru-RU" sz="1600" dirty="0" smtClean="0">
                <a:solidFill>
                  <a:srgbClr val="FF0000"/>
                </a:solidFill>
              </a:rPr>
              <a:t> колодцах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/>
              <a:t>П</a:t>
            </a:r>
            <a:r>
              <a:rPr lang="ru-RU" sz="1600" dirty="0" smtClean="0"/>
              <a:t>роведено </a:t>
            </a:r>
            <a:r>
              <a:rPr lang="ru-RU" sz="1600" b="1" dirty="0">
                <a:solidFill>
                  <a:srgbClr val="FF0000"/>
                </a:solidFill>
              </a:rPr>
              <a:t>399</a:t>
            </a:r>
            <a:r>
              <a:rPr lang="ru-RU" sz="1600" dirty="0">
                <a:solidFill>
                  <a:srgbClr val="FF0000"/>
                </a:solidFill>
              </a:rPr>
              <a:t> внеплановых проверок </a:t>
            </a:r>
            <a:r>
              <a:rPr lang="ru-RU" sz="1600" dirty="0"/>
              <a:t>в отношении юридических лиц и нанимателей жилищного </a:t>
            </a:r>
            <a:r>
              <a:rPr lang="ru-RU" sz="1600" dirty="0" smtClean="0"/>
              <a:t>фонда. В </a:t>
            </a:r>
            <a:r>
              <a:rPr lang="ru-RU" sz="1600" dirty="0"/>
              <a:t>отношении управляющих организаций проведено </a:t>
            </a:r>
            <a:r>
              <a:rPr lang="ru-RU" sz="1600" dirty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75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проверок</a:t>
            </a:r>
            <a:r>
              <a:rPr lang="ru-RU" sz="1600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/>
              <a:t>В результате проведенных обследований за текущий  период  выявлено </a:t>
            </a:r>
            <a:r>
              <a:rPr lang="ru-RU" sz="1600" b="1" dirty="0" smtClean="0">
                <a:solidFill>
                  <a:srgbClr val="FF0000"/>
                </a:solidFill>
              </a:rPr>
              <a:t>243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нарушения   </a:t>
            </a:r>
            <a:r>
              <a:rPr lang="ru-RU" sz="1600" dirty="0"/>
              <a:t>правил и норм технической эксплуатации жилищного фонда</a:t>
            </a:r>
            <a:r>
              <a:rPr lang="ru-RU" sz="1600" dirty="0" smtClean="0"/>
              <a:t>;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9264164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cs typeface="Times New Roman" panose="02020603050405020304" pitchFamily="18" charset="0"/>
              </a:rPr>
              <a:t>Количество составленных протоколов об административных правонарушениях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266566"/>
              </p:ext>
            </p:extLst>
          </p:nvPr>
        </p:nvGraphicFramePr>
        <p:xfrm>
          <a:off x="755576" y="1666875"/>
          <a:ext cx="7941857" cy="4282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50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683047"/>
            <a:ext cx="6235458" cy="32139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КОММУНАЛЬНОЕ ХОЗЯЙСТВО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349172699"/>
              </p:ext>
            </p:extLst>
          </p:nvPr>
        </p:nvGraphicFramePr>
        <p:xfrm>
          <a:off x="3450493" y="1207238"/>
          <a:ext cx="54419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0023" y="3235025"/>
            <a:ext cx="3727937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ОСНОВНЫЕ </a:t>
            </a:r>
          </a:p>
          <a:p>
            <a:pPr algn="ctr">
              <a:lnSpc>
                <a:spcPts val="1600"/>
              </a:lnSpc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ДОСТИЖЕНИЯ В КОММУНАЛЬНОМ ХОЗЯЙСТВЕ</a:t>
            </a:r>
          </a:p>
        </p:txBody>
      </p:sp>
    </p:spTree>
    <p:extLst>
      <p:ext uri="{BB962C8B-B14F-4D97-AF65-F5344CB8AC3E}">
        <p14:creationId xmlns:p14="http://schemas.microsoft.com/office/powerpoint/2010/main" val="107345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6FAD5-1033-4CE5-AB79-25092594B82A}" type="slidenum">
              <a:rPr lang="ru-RU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777378"/>
            <a:ext cx="9144000" cy="525886"/>
          </a:xfrm>
          <a:prstGeom prst="rect">
            <a:avLst/>
          </a:prstGeom>
          <a:solidFill>
            <a:srgbClr val="D8E3F0"/>
          </a:solidFill>
          <a:ln>
            <a:headEnd/>
            <a:tailEnd/>
          </a:ln>
          <a:effectLst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 prstMaterial="matte">
            <a:bevelT w="50800" h="508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216000" tIns="108000" rIns="216000" bIns="108000" anchor="ctr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          Доходы </a:t>
            </a:r>
            <a:r>
              <a:rPr lang="ru-RU" sz="2000" b="1" dirty="0">
                <a:solidFill>
                  <a:schemeClr val="tx1"/>
                </a:solidFill>
                <a:latin typeface="+mj-lt"/>
                <a:cs typeface="Arial" charset="0"/>
              </a:rPr>
              <a:t>бюджета в 2012-2017 гг.</a:t>
            </a:r>
            <a:r>
              <a:rPr lang="ru-RU" sz="2000" dirty="0">
                <a:solidFill>
                  <a:schemeClr val="tx1"/>
                </a:solidFill>
                <a:latin typeface="+mj-lt"/>
                <a:cs typeface="Arial" charset="0"/>
              </a:rPr>
              <a:t>, млн. рублей</a:t>
            </a:r>
            <a:endParaRPr lang="ru-RU" sz="16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5" y="5643563"/>
            <a:ext cx="821531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/>
              <a:t>План по всем доходам </a:t>
            </a:r>
            <a:r>
              <a:rPr lang="ru-RU" sz="1400" b="1" dirty="0" smtClean="0"/>
              <a:t>бюджета в </a:t>
            </a:r>
            <a:r>
              <a:rPr lang="ru-RU" sz="1400" b="1" dirty="0"/>
              <a:t>2014 году выполнен на 9</a:t>
            </a:r>
            <a:r>
              <a:rPr lang="en-US" sz="1400" b="1" dirty="0"/>
              <a:t>8</a:t>
            </a:r>
            <a:r>
              <a:rPr lang="ru-RU" sz="1400" b="1" dirty="0"/>
              <a:t>%.</a:t>
            </a:r>
          </a:p>
          <a:p>
            <a:pPr>
              <a:defRPr/>
            </a:pPr>
            <a:r>
              <a:rPr lang="ru-RU" sz="1400" b="1" dirty="0"/>
              <a:t>Рост доли безвозмездных поступлений связан с сокращением </a:t>
            </a:r>
            <a:r>
              <a:rPr lang="ru-RU" sz="1400" b="1" u="sng" dirty="0"/>
              <a:t>не</a:t>
            </a:r>
            <a:r>
              <a:rPr lang="ru-RU" sz="1400" b="1" dirty="0"/>
              <a:t>налоговых доходов и ростом целевых поступлений из вышестоящих бюджетов, в том числе из областного дорожного фонда и в виде субвенций на осуществление образовательного процесса в школах и детских садах.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02673671"/>
              </p:ext>
            </p:extLst>
          </p:nvPr>
        </p:nvGraphicFramePr>
        <p:xfrm>
          <a:off x="285719" y="1000093"/>
          <a:ext cx="8501123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14268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671528"/>
            <a:ext cx="8723193" cy="32139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lvl="0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СОКРАЩЕНИЕ СРОКОВ УСТРАНЕНИЯ ПОВРЕЖДЕНИЙ НА КОММУНАЛЬНЫХ СЕТЯХ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423509"/>
              </p:ext>
            </p:extLst>
          </p:nvPr>
        </p:nvGraphicFramePr>
        <p:xfrm>
          <a:off x="139454" y="2016370"/>
          <a:ext cx="2876307" cy="384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60048"/>
              </p:ext>
            </p:extLst>
          </p:nvPr>
        </p:nvGraphicFramePr>
        <p:xfrm>
          <a:off x="5985639" y="2168770"/>
          <a:ext cx="3061646" cy="3188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Объект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596838"/>
              </p:ext>
            </p:extLst>
          </p:nvPr>
        </p:nvGraphicFramePr>
        <p:xfrm>
          <a:off x="2989386" y="2125784"/>
          <a:ext cx="2870597" cy="3353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124392" y="1471207"/>
            <a:ext cx="2864993" cy="492448"/>
            <a:chOff x="736587" y="1459139"/>
            <a:chExt cx="7217950" cy="49244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КОЛ-ВО ПОВРЕЖДЕНИЙ НА СЕТЯХ</a:t>
              </a:r>
              <a:endParaRPr lang="ru-RU" sz="11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989386" y="1477108"/>
            <a:ext cx="2804746" cy="492448"/>
            <a:chOff x="736587" y="1459139"/>
            <a:chExt cx="7217950" cy="49244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ПРОДОЛЖИТЕЛЬНОСТЬ УСТРАНЕНИЯ ПОВРЕЖДЕНИЙ</a:t>
              </a:r>
              <a:endParaRPr lang="ru-RU" sz="11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94131" y="1477108"/>
            <a:ext cx="3253154" cy="492448"/>
            <a:chOff x="736587" y="1459139"/>
            <a:chExt cx="7217950" cy="49244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ПРОДОЛЖИТЕЛЬНОСТЬ ПОДКЛЮЧЕНИЯ ПОТРЕБИТЕЛЕЙ К ОТОПЛЕНИЮ</a:t>
              </a:r>
              <a:endParaRPr lang="ru-RU" sz="11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8424" y="5805264"/>
            <a:ext cx="8854056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УСИЛЕНИЕ КОНТРОЛЯ ЗА ХОДОМ И КАЧЕСТВОМ ПРОВЕДЕНИЯ РЕМОНТА НА ОБЪЕКТАХ КОММУНАЛЬНОЙ ИНФРАСТРУКТУРЫ ПОЗВОЛИЛО СОКРАТИТЬ СРОКИ ПРОВЕДЕНИЯ РЕМОНТНЫХ РАБОТ 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КАК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СЛЕДСТВИЕ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СОКРАТИТЬ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ВРЕМЯ ОТСУТСТВИЕ УСЛУГИ У НАСЕЛЕНИЯ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671528"/>
            <a:ext cx="8723193" cy="32139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lvl="0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ПАСПОРТА ГОТОВНОСТИ ГОРОДА К ОТОПИТЕЛЬНОМУ ПЕРИОДУ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24394" y="1266886"/>
            <a:ext cx="2511836" cy="2198117"/>
            <a:chOff x="736587" y="1459139"/>
            <a:chExt cx="7564576" cy="49244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083213" y="1459139"/>
              <a:ext cx="7217950" cy="4924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smtClean="0">
                  <a:solidFill>
                    <a:schemeClr val="dk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ПРОВЕДЕНИЕ МЕРОПРИЯТИЙ ПО </a:t>
              </a:r>
              <a:r>
                <a:rPr lang="ru-RU" sz="1100" dirty="0" smtClean="0">
                  <a:solidFill>
                    <a:schemeClr val="dk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ПОДГОТОВКЕ </a:t>
              </a:r>
              <a:r>
                <a:rPr lang="ru-RU" sz="1100" dirty="0" smtClean="0">
                  <a:solidFill>
                    <a:schemeClr val="dk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ОБЪЕКТОВ ТЕПЛОСНАБЖЕНИЯ И ТЕПЛОПОТРЕБЛЕНИЯ К ОТОПИТЕЛЬНОМУ ПЕРИОДУ 2014-2015 ГГ. </a:t>
              </a:r>
              <a:endParaRPr lang="ru-RU" sz="1100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Стрелка вправо 30"/>
          <p:cNvSpPr/>
          <p:nvPr/>
        </p:nvSpPr>
        <p:spPr>
          <a:xfrm>
            <a:off x="2636230" y="2199446"/>
            <a:ext cx="460768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2962871" y="1266886"/>
            <a:ext cx="3077251" cy="2198117"/>
            <a:chOff x="736587" y="1459139"/>
            <a:chExt cx="7564576" cy="492448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083213" y="1459139"/>
              <a:ext cx="7217950" cy="4924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рямоугольник 33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smtClean="0">
                  <a:solidFill>
                    <a:schemeClr val="dk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ПРОВЕДЕНИЕ ПРОВЕРКИ В ОТНОШЕНИИ: 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dk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1907 (100%) МКД С ЦЕНТРАЛЬНЫМ ОТОПЛЕНИЕМ;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dk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48 КОТЕЛЬНЫХ;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dk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 ТЕПЛОИСТОЧНИКОВ ТЭЦ-1, ТЭЦ-2;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dk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55  ЦТП.</a:t>
              </a:r>
              <a:endParaRPr lang="ru-RU" sz="1100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>
            <a:off x="6040122" y="2139689"/>
            <a:ext cx="460768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6814" y="1266885"/>
            <a:ext cx="1498226" cy="22577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</p:pic>
      <p:graphicFrame>
        <p:nvGraphicFramePr>
          <p:cNvPr id="3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830124"/>
              </p:ext>
            </p:extLst>
          </p:nvPr>
        </p:nvGraphicFramePr>
        <p:xfrm>
          <a:off x="902962" y="4095750"/>
          <a:ext cx="7338076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944342" y="3914183"/>
            <a:ext cx="6031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СДАЧА ПАСПОРТОВ ГОТОВНОСТИ ДОМОВ В ГОСУДАРСТВЕННУЮ ЖИЛИЩНУЮ ИНСПЕКЦИЮ</a:t>
            </a:r>
            <a:endParaRPr lang="ru-RU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579195"/>
            <a:ext cx="8723193" cy="413729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lvl="0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И УТВЕРЖДЕНИЕ СХЕМ ВОДОСНАБЖЕНИЯ И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ВОДООТВЕДЕНИЯ НА 2014-2024 ГОДЫ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l="-50" r="19351"/>
          <a:stretch>
            <a:fillRect/>
          </a:stretch>
        </p:blipFill>
        <p:spPr bwMode="auto">
          <a:xfrm>
            <a:off x="3934058" y="1207238"/>
            <a:ext cx="5113227" cy="507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091" y="1207238"/>
            <a:ext cx="3941307" cy="53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34989" y="5507938"/>
            <a:ext cx="8712296" cy="102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СХЕМЫ ВОДОСНАБЖЕНИЯ И ВОДООТВЕДЕНИЯ УТВЕРЖДЕНЫ ПОСТАНОВЛЕНИЕМ АДМИНИСТРАЦИИ ГОРОДА ОТ 27 ИЮНЯ 2014 ГОДА.</a:t>
            </a:r>
          </a:p>
          <a:p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ИХ РАЗРАБОТКА ПОЗВОЛИТ УВЕЛИЧИТЬ ЭФФЕКТИВНОСТЬ ИСПОЛЬЗОВАНИЯ БЮДЖЕТНЫХ И ВНЕБЮДЖЕТНЫХ СРЕДСТВ НА СОДЕРЖАНИЕ И РЕМОНТ СЕТЕЙ И ОБОРУДОВАНИЯ.</a:t>
            </a:r>
          </a:p>
          <a:p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РАЗРАБОТАННЫЕ ЭЛЕКТРОННЫЕ МОДЕЛИ СХЕМ ПОЗВОЛЯТ ПРОИЗВОДИТЬ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ПРОЕКТИРОВАНИЕ,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РАСЧЕТ И АНАЛИЗ РАБОТЫ СИСТЕМ В КОРОТКИЕ СРОКИ.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671528"/>
            <a:ext cx="8723193" cy="32139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lvl="0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СНИЖЕНИЕ ПРОЦЕНТА ИЗНОСА КОММУНАЛЬНЫХ СЕТЕЙ И ОБЪЕКТОВ</a:t>
            </a:r>
          </a:p>
        </p:txBody>
      </p:sp>
      <p:graphicFrame>
        <p:nvGraphicFramePr>
          <p:cNvPr id="6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082297"/>
              </p:ext>
            </p:extLst>
          </p:nvPr>
        </p:nvGraphicFramePr>
        <p:xfrm>
          <a:off x="215332" y="1773772"/>
          <a:ext cx="2973752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324091" y="1281324"/>
            <a:ext cx="2864993" cy="492448"/>
            <a:chOff x="736587" y="1459139"/>
            <a:chExt cx="7217950" cy="49244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РЕМОНТ СЕТЕЙ, КМ.</a:t>
              </a:r>
              <a:endPara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060382"/>
              </p:ext>
            </p:extLst>
          </p:nvPr>
        </p:nvGraphicFramePr>
        <p:xfrm>
          <a:off x="3238483" y="1962457"/>
          <a:ext cx="2894410" cy="400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3189084" y="1281324"/>
            <a:ext cx="2864993" cy="492448"/>
            <a:chOff x="736587" y="1459139"/>
            <a:chExt cx="7217950" cy="49244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РЕМОНТ КОЛОДЦЕВ, ШТ.</a:t>
              </a:r>
              <a:endPara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aphicFrame>
        <p:nvGraphicFramePr>
          <p:cNvPr id="13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217683"/>
              </p:ext>
            </p:extLst>
          </p:nvPr>
        </p:nvGraphicFramePr>
        <p:xfrm>
          <a:off x="6054077" y="1991058"/>
          <a:ext cx="2772966" cy="391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6054076" y="1262939"/>
            <a:ext cx="2864993" cy="492448"/>
            <a:chOff x="736587" y="1459139"/>
            <a:chExt cx="7217950" cy="49244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ПОСТРОЕНО СЕТЕЙ, КМ.</a:t>
              </a:r>
              <a:endParaRPr lang="ru-RU" sz="14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2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671528"/>
            <a:ext cx="8723193" cy="32139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lvl="0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ОСНАЩЕНИЕ ПОТРЕБИТЕЛЕЙ УЗЛАМИ УЧЕТА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026" y="1930802"/>
            <a:ext cx="2057640" cy="15344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ЗАКЛЮЧЕНИЕ ДОГОВОРА МЕЖДУ МУП ГОРОДА КОСТРОМЫ «КОСТРОМАГОРВОДОКАНАЛ» И ЭНЕРГОСБЕРЕГАЮЩИМИ КОМПАНИЯМИ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УСТАНОВКУ 896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ОПУ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026" y="3822194"/>
            <a:ext cx="2030147" cy="9395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ОБХОД МКД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026" y="5124379"/>
            <a:ext cx="2030147" cy="1040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РАЗРАБОТКА ТЕХНИЧЕСКИХ УСЛОВИЙ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5133084"/>
            <a:ext cx="1855003" cy="10322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ПРОЕКТИРОВНИЕ И УСТАНОВКА УЗЛОВ УЧЕТА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6247" y="3837155"/>
            <a:ext cx="1760562" cy="9246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ПРИЕМКА НА КОММЕРЧЕСКИЙ УЧЕТ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793313" y="3465227"/>
            <a:ext cx="0" cy="37192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296666" y="5649194"/>
            <a:ext cx="286603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805767" y="4761764"/>
            <a:ext cx="1" cy="37132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4090807" y="4759792"/>
            <a:ext cx="1" cy="33836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19376" y="1100082"/>
            <a:ext cx="5274902" cy="7150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2014 ГОДУ РАЗРАБОТАНА КОНЦЕПЦИЯ УСТАНОВКИ </a:t>
            </a:r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ОБЩЕДОМОВЫХ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ПРИБОРОВ УЧЕТА КОММУНАЛЬНЫХ УСЛУГ С ПРИВЛЕЧЕНИЕМ ИНВЕСТИЦИОННЫХ СРЕДСТВ ПОДРЯДНОЙ ОРГАНИЗАЦИИ 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76247" y="1930802"/>
            <a:ext cx="1861784" cy="15344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РАСЧЕТЫ ЗА ПОТРЕБЛЕННЫЕ УСЛУГИ ПО ПРИБОРАМ УЧЕТА С ДИСТАНЦИОННОЙ ПЕРЕДАЧЕЙ ДАННЫХ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64833" y="1100082"/>
            <a:ext cx="3482453" cy="7150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2014 ГОДУ НАЧАТА УСТАНОВКА </a:t>
            </a:r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КВАРТИРНЫХ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ПРИБОРОВ УЧЕТА В МУНИЦИПАЛЬНЫХ КВАРТИРАХ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52183" y="1931947"/>
            <a:ext cx="1760562" cy="1101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ПРИЕМ ЗАЯВЛЕНИЙ (поступило 44 обращения, очередность установки определяется по дате обращения)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4090807" y="3444152"/>
            <a:ext cx="0" cy="37804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8155843" y="3033085"/>
            <a:ext cx="0" cy="37192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252183" y="3402519"/>
            <a:ext cx="1760562" cy="729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ОБСЛЕДОВАНИЕ </a:t>
            </a:r>
            <a:endParaRPr lang="ru-RU" sz="11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2014 году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обследована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21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квартира) 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8171303" y="4156648"/>
            <a:ext cx="0" cy="37192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252183" y="4507596"/>
            <a:ext cx="1760562" cy="1252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УСТАНОВКА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(в 2014 году установлены  в первых 10 муниципальных квартирах 15 приборов учета)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593758895"/>
              </p:ext>
            </p:extLst>
          </p:nvPr>
        </p:nvGraphicFramePr>
        <p:xfrm>
          <a:off x="4572000" y="2063479"/>
          <a:ext cx="2520280" cy="447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38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3037" y="649694"/>
            <a:ext cx="8723193" cy="32139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lvl="0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ПОВЫШЕНИЕ КАЧЕСТВА КОММУНАЛЬНЫХ УСЛУГ</a:t>
            </a:r>
          </a:p>
        </p:txBody>
      </p:sp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239894"/>
              </p:ext>
            </p:extLst>
          </p:nvPr>
        </p:nvGraphicFramePr>
        <p:xfrm>
          <a:off x="167866" y="2019006"/>
          <a:ext cx="3177444" cy="441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38834" y="1284872"/>
            <a:ext cx="3371116" cy="492448"/>
            <a:chOff x="20339" y="1459139"/>
            <a:chExt cx="7934200" cy="49244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20339" y="1459139"/>
              <a:ext cx="7934200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ВОССТАНОВЛЕНИЕ ЛИНИЙ РЕЦИРКУЛЯЦИИ</a:t>
              </a:r>
              <a:endParaRPr lang="ru-RU" sz="11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017364" y="1284873"/>
            <a:ext cx="3294901" cy="1317651"/>
            <a:chOff x="20339" y="1459139"/>
            <a:chExt cx="7934200" cy="49244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65695" y="1459139"/>
              <a:ext cx="6988841" cy="4924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20339" y="1459139"/>
              <a:ext cx="7934200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1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 2014 ГОДУ РАБОТЫ ВЫПОЛНЕНЫ С ИСПОЛЬЗОВАНИЕМ СОВРЕМЕННЫХ КОМПОЗИТНЫХ </a:t>
              </a:r>
              <a:r>
                <a:rPr lang="ru-RU" sz="11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МАТЕРИАЛОВ, </a:t>
              </a:r>
              <a:r>
                <a:rPr lang="ru-RU" sz="11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ОБЕСПЕЧИВАЮЩИХ 50-ЛЕТНИЙ СРОК СЛУЖБЫ СЕТЕЙ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059502" y="1284873"/>
            <a:ext cx="2987783" cy="790671"/>
            <a:chOff x="20339" y="1459139"/>
            <a:chExt cx="7934200" cy="49244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Прямоугольник 35"/>
            <p:cNvSpPr/>
            <p:nvPr/>
          </p:nvSpPr>
          <p:spPr>
            <a:xfrm>
              <a:off x="20339" y="1459139"/>
              <a:ext cx="7934200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ПЕРЕКЛЮЧЕНИЕ МКД НА НОВЫЕ ИСТОЧНИКИ ТЕПЛОСНАБЖЕНИЯ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1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059502" y="1943697"/>
            <a:ext cx="2987783" cy="1554246"/>
            <a:chOff x="20339" y="1459139"/>
            <a:chExt cx="7934200" cy="492448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Прямоугольник 38"/>
            <p:cNvSpPr/>
            <p:nvPr/>
          </p:nvSpPr>
          <p:spPr>
            <a:xfrm>
              <a:off x="20339" y="1459139"/>
              <a:ext cx="7934200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 2014 ГОДУ ПРОИЗВЕДЕНЫ МЕРОПРИЯТИЯ ПО ЗАКРЫТИЮ КОТЕЛЬНОЙ НА СТРОИТЕЛЬНОМ ПРОЕЗДЕ, 7А И ПЕРЕВОД 59 ОБЪЕКТОВ ТЕПЛОПОТРЕБЛЕНИЯ НА РК-2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059501" y="4112301"/>
            <a:ext cx="2987783" cy="2199599"/>
            <a:chOff x="20339" y="1459139"/>
            <a:chExt cx="7934200" cy="49244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Прямоугольник 44"/>
            <p:cNvSpPr/>
            <p:nvPr/>
          </p:nvSpPr>
          <p:spPr>
            <a:xfrm>
              <a:off x="20339" y="1459139"/>
              <a:ext cx="7934200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РЕЗУЛЬТАТЫ: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</a:pP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ЛИКВИДАЦИЯ 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УСТАРЕВШЕЙ КОТЕЛЬНОЙ;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</a:pP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ПЕРЕКЛАДКА 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140 МЕТРОВ СЕТЕЙ И СТРОИТЕЛЬСТВО 40 МЕТРОВ НОВЫХ;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</a:pP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ПОВЫШЕНИЕ </a:t>
              </a: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КАЧЕСТВА И НАДЕЖНОСТИ ТЕПЛОСНАБЖЕНИЯ</a:t>
              </a:r>
              <a:endParaRPr lang="ru-RU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38" y="2997724"/>
            <a:ext cx="626915" cy="8358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881" y="4241191"/>
            <a:ext cx="774230" cy="103230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46" y="2969241"/>
            <a:ext cx="827907" cy="89285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46" y="4456655"/>
            <a:ext cx="760456" cy="816843"/>
          </a:xfrm>
          <a:prstGeom prst="rect">
            <a:avLst/>
          </a:prstGeom>
        </p:spPr>
      </p:pic>
      <p:cxnSp>
        <p:nvCxnSpPr>
          <p:cNvPr id="50" name="Соединительная линия уступом 49"/>
          <p:cNvCxnSpPr/>
          <p:nvPr/>
        </p:nvCxnSpPr>
        <p:spPr>
          <a:xfrm rot="5400000" flipH="1" flipV="1">
            <a:off x="5579196" y="4175397"/>
            <a:ext cx="465680" cy="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stCxn id="48" idx="1"/>
          </p:cNvCxnSpPr>
          <p:nvPr/>
        </p:nvCxnSpPr>
        <p:spPr>
          <a:xfrm rot="10800000">
            <a:off x="4461113" y="3805125"/>
            <a:ext cx="837934" cy="1059953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82" y="5561757"/>
            <a:ext cx="757902" cy="66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Прямая со стрелкой 59"/>
          <p:cNvCxnSpPr/>
          <p:nvPr/>
        </p:nvCxnSpPr>
        <p:spPr>
          <a:xfrm flipH="1">
            <a:off x="4461112" y="4865076"/>
            <a:ext cx="418967" cy="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Прямая со стрелкой 2056"/>
          <p:cNvCxnSpPr/>
          <p:nvPr/>
        </p:nvCxnSpPr>
        <p:spPr>
          <a:xfrm>
            <a:off x="4503420" y="5044440"/>
            <a:ext cx="795626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Прямая со стрелкой 2058"/>
          <p:cNvCxnSpPr/>
          <p:nvPr/>
        </p:nvCxnSpPr>
        <p:spPr>
          <a:xfrm>
            <a:off x="5502108" y="3942557"/>
            <a:ext cx="0" cy="46076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Прямая соединительная линия 2062"/>
          <p:cNvCxnSpPr/>
          <p:nvPr/>
        </p:nvCxnSpPr>
        <p:spPr>
          <a:xfrm>
            <a:off x="4503420" y="3942556"/>
            <a:ext cx="2628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Прямая соединительная линия 2066"/>
          <p:cNvCxnSpPr/>
          <p:nvPr/>
        </p:nvCxnSpPr>
        <p:spPr>
          <a:xfrm>
            <a:off x="4766310" y="3942556"/>
            <a:ext cx="0" cy="110188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5034634" y="5044443"/>
            <a:ext cx="0" cy="718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634865" y="5762626"/>
            <a:ext cx="39976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671582" y="3576865"/>
            <a:ext cx="0" cy="37192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467679"/>
            <a:ext cx="8723193" cy="536840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ЗНАЧИМЫЕ МЕРОПРИЯТИЯ ПО УЛУЧШЕНИЮ КАЧЕСТВА УСЛУГ, 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ПРОВЕДЕННЫЕ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МУП «КОСТРОМАГОРВОДОКАНАЛ»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9375" y="2276872"/>
            <a:ext cx="2863310" cy="43295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РЕКОНСТРУКЦИЯ  НАСОСНЫХ СТАНЦИЙ  НА УЛ. 1-Я ЗАГОРОДНАЯ  И  В М/Р-НЕ ДАВЫДОВСКИЙ-2 С УСТАНОВКОЙ ЗАГЛУБЛЕННЫХ НАСОСНЫХ СТАНЦИЙ 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НА СУММУ </a:t>
            </a:r>
            <a:r>
              <a:rPr lang="ru-RU" sz="1100" dirty="0" smtClean="0">
                <a:solidFill>
                  <a:schemeClr val="tx1"/>
                </a:solidFill>
              </a:rPr>
              <a:t> БОЛЕЕ </a:t>
            </a:r>
            <a:r>
              <a:rPr lang="ru-RU" sz="1100" dirty="0" smtClean="0">
                <a:solidFill>
                  <a:schemeClr val="tx1"/>
                </a:solidFill>
              </a:rPr>
              <a:t>3,6 МЛН. РУБЛЕЙ;</a:t>
            </a: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МОДЕРНИЗАЦИЯ  4-Х НАСОСНЫХ СТАНЦИЙ НА СУММУ  2,4 МЛН. РУБЛЕЙ;</a:t>
            </a: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ВЫПОЛНЕНЫ РАБОТЫ ПО ЧИСТКЕ МЕТАНТЕНКА НА ВАСИЛЬЕВСКИХ ОЧИСТНЫХ СООРУЖЕНИЯХ КАНАЛИЗАЦИИ №1, СТОИМОСТЬ РАБОТ – 4,2 МЛН. РУБЛЕЙ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40344" y="2276872"/>
            <a:ext cx="2863310" cy="43295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ПОСТРОЕН УЧАСТОК КАНАЛИЗАЦИОННОГО КОЛЛЕКТОРА ПО УЛ. ДИМИТРОВА  ДУ=500ММ, ПРОТЯЖЕННОСТЬЮ 645 П.М. СТОИМОСТЬ РАБОТ СОСТАВИЛА 8,24 МЛН.РУБЛЕЙ;</a:t>
            </a:r>
          </a:p>
          <a:p>
            <a:endParaRPr lang="ru-RU" sz="10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ПОСТРОЕН УЧАСТОК КАНАЛИЗАЦИОННОГО САМОТЕЧНОГО КОЛЛЕКТОРА ПО УЛ. НИКИТСКАЯ  ДУ=200ММ; </a:t>
            </a:r>
          </a:p>
          <a:p>
            <a:endParaRPr lang="ru-RU" sz="10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РЕКОНСТРУКЦИЯ ВОДОВОДА, ПРОЛОЖЕННОГО ПО ЗАБОЛОЧЕННОМУ УЧАСТКУ РЕЧНОГО ПРОСПЕКТА – ОТ РЕКИ СОЛОНИЦА ДО УЛ. КЕДРОВА. СУММА ЗАТРАЧЕННЫХ СРЕДСТВ СОСТАВИЛА 2,7 МЛН.РУБЛЕЙ.</a:t>
            </a:r>
          </a:p>
          <a:p>
            <a:endParaRPr lang="ru-RU" sz="10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СТРОИТЕЛЬСТВО ВОДОВОДА ДИАМЕТРОМ 225 ММ ПРОТЯЖЕННОСТЬЮ 2,42 КМ ОТ ДИМИТРОВСКИХ ОЧИСТНЫХ СООРУЖЕНИЙ ВОДЫ ДО П. КОЗЕЛИНО. СТОИМОСТЬ РАБОТ СОСТАВИЛА БОЛЕЕ 4,0 МЛН. РУБЛЕЙ.  </a:t>
            </a:r>
          </a:p>
          <a:p>
            <a:endParaRPr lang="ru-RU" sz="1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ПРОИЗВЕДЕН КАПИТАЛЬНЫЙ РЕМОНТ 5,2 КМ СЕТЕЙ, ПОСТРОЕНО 7,7 КМ, ЗАМЕНЕНО 224 ЗАДВИЖКИ, ОТРЕМОНТИРОВАНО 1023 КОЛОДЦА И 160 ВОДОРАЗБОРНЫХ КОЛОНОК. </a:t>
            </a:r>
            <a:endParaRPr lang="ru-RU" sz="1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83974" y="2276872"/>
            <a:ext cx="2863310" cy="43126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2014 ГОДУ БЫЛА ПОЛНОСТЬЮ ПОГАШЕНА ЗАДОЛЖЕННОСТЬ ЗА ЭЛЕКТРИЧЕСКУЮ ЭНЕРГИЮ В СУММЕ БОЛЕЕ 50 МЛН. РУБЛЕЙ, КОТОРАЯ СЛОЖИЛАСЬ ПЕРЕД ОАО «КОСТРОМСКАЯ СБЫТОВАЯ КОМПАНИЯ» ДО ИЮЛЯ 2012 ГОДА. </a:t>
            </a:r>
          </a:p>
          <a:p>
            <a:endParaRPr lang="ru-RU" sz="11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ПОТРЕБЛЕНИЕ ЭЛЕКТРОЭНЕРГИИ ЗА 2014 ГОД СОКРАЩЕНО НА 6,7% ПО СРАВНЕНИЮ С 2013 ГОДОМ, ТАКОЙ РЕЗУЛЬТАТ ДОСТИГНУТ БЛАГОДАРЯ МЕРОПРИЯТИЯМ ПО ЭНЕРГОСБЕРЕЖЕНИЮ,  НА КОТОРЫЕ В 2014 ГОДУ НАПРАВЛЕНО 19 774,5 ТЫС. РУБЛЕЙ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9376" y="1241144"/>
            <a:ext cx="2863310" cy="996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МЕРОПРИЯТИЯ 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РАЗВИТИЮ СООРУЖЕНИЙ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140344" y="1224192"/>
            <a:ext cx="2863310" cy="996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МЕРОПРИЯТИЙЯ ПО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РАЗВИТИЮ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СЕТЕЙ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83973" y="1224191"/>
            <a:ext cx="2863310" cy="996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ЛИКВИДАЦИЯ ПРОСРОЧЕННОЙ КРЕДИТОРСКОЙ ЗАДОЛЖЕННОСТИ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646967"/>
            <a:ext cx="8723193" cy="32139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УХОД ОТ БЕСХОЗЯЙНОСТИ КОММУНАЛЬНЫХ СЕТЕЙ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694177" y="2298882"/>
            <a:ext cx="3657600" cy="1152525"/>
          </a:xfrm>
          <a:custGeom>
            <a:avLst/>
            <a:gdLst>
              <a:gd name="connsiteX0" fmla="*/ 552450 w 3657600"/>
              <a:gd name="connsiteY0" fmla="*/ 447675 h 3248025"/>
              <a:gd name="connsiteX1" fmla="*/ 0 w 3657600"/>
              <a:gd name="connsiteY1" fmla="*/ 1485900 h 3248025"/>
              <a:gd name="connsiteX2" fmla="*/ 590550 w 3657600"/>
              <a:gd name="connsiteY2" fmla="*/ 2514600 h 3248025"/>
              <a:gd name="connsiteX3" fmla="*/ 1657350 w 3657600"/>
              <a:gd name="connsiteY3" fmla="*/ 3248025 h 3248025"/>
              <a:gd name="connsiteX4" fmla="*/ 3257550 w 3657600"/>
              <a:gd name="connsiteY4" fmla="*/ 2590800 h 3248025"/>
              <a:gd name="connsiteX5" fmla="*/ 3009900 w 3657600"/>
              <a:gd name="connsiteY5" fmla="*/ 1590675 h 3248025"/>
              <a:gd name="connsiteX6" fmla="*/ 3657600 w 3657600"/>
              <a:gd name="connsiteY6" fmla="*/ 1076325 h 3248025"/>
              <a:gd name="connsiteX7" fmla="*/ 1695450 w 3657600"/>
              <a:gd name="connsiteY7" fmla="*/ 0 h 3248025"/>
              <a:gd name="connsiteX8" fmla="*/ 552450 w 3657600"/>
              <a:gd name="connsiteY8" fmla="*/ 447675 h 3248025"/>
              <a:gd name="connsiteX0" fmla="*/ 552450 w 3657600"/>
              <a:gd name="connsiteY0" fmla="*/ 447675 h 3248025"/>
              <a:gd name="connsiteX1" fmla="*/ 0 w 3657600"/>
              <a:gd name="connsiteY1" fmla="*/ 1485900 h 3248025"/>
              <a:gd name="connsiteX2" fmla="*/ 590550 w 3657600"/>
              <a:gd name="connsiteY2" fmla="*/ 2514600 h 3248025"/>
              <a:gd name="connsiteX3" fmla="*/ 1657350 w 3657600"/>
              <a:gd name="connsiteY3" fmla="*/ 3248025 h 3248025"/>
              <a:gd name="connsiteX4" fmla="*/ 3257550 w 3657600"/>
              <a:gd name="connsiteY4" fmla="*/ 2590800 h 3248025"/>
              <a:gd name="connsiteX5" fmla="*/ 3321050 w 3657600"/>
              <a:gd name="connsiteY5" fmla="*/ 1698048 h 3248025"/>
              <a:gd name="connsiteX6" fmla="*/ 3657600 w 3657600"/>
              <a:gd name="connsiteY6" fmla="*/ 1076325 h 3248025"/>
              <a:gd name="connsiteX7" fmla="*/ 1695450 w 3657600"/>
              <a:gd name="connsiteY7" fmla="*/ 0 h 3248025"/>
              <a:gd name="connsiteX8" fmla="*/ 552450 w 3657600"/>
              <a:gd name="connsiteY8" fmla="*/ 447675 h 324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7600" h="3248025">
                <a:moveTo>
                  <a:pt x="552450" y="447675"/>
                </a:moveTo>
                <a:lnTo>
                  <a:pt x="0" y="1485900"/>
                </a:lnTo>
                <a:lnTo>
                  <a:pt x="590550" y="2514600"/>
                </a:lnTo>
                <a:lnTo>
                  <a:pt x="1657350" y="3248025"/>
                </a:lnTo>
                <a:lnTo>
                  <a:pt x="3257550" y="2590800"/>
                </a:lnTo>
                <a:lnTo>
                  <a:pt x="3321050" y="1698048"/>
                </a:lnTo>
                <a:lnTo>
                  <a:pt x="3657600" y="1076325"/>
                </a:lnTo>
                <a:lnTo>
                  <a:pt x="1695450" y="0"/>
                </a:lnTo>
                <a:lnTo>
                  <a:pt x="552450" y="44767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02" y="1485396"/>
            <a:ext cx="1962150" cy="1625338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3504052" y="2916572"/>
            <a:ext cx="727876" cy="6858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3790879" y="1644572"/>
            <a:ext cx="23603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ЗЕМЕЛЬНЫЙ УЧАСТОК</a:t>
            </a:r>
            <a:endParaRPr lang="ru-RU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3992191" y="1952349"/>
            <a:ext cx="1957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92191" y="1952349"/>
            <a:ext cx="0" cy="750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4165887" y="2904507"/>
            <a:ext cx="144782" cy="1612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2936255" y="3245738"/>
            <a:ext cx="35846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ГРАНИЦА</a:t>
            </a:r>
          </a:p>
          <a:p>
            <a:pPr algn="ctr"/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ОТВЕТСТВЕННОСТИ</a:t>
            </a:r>
            <a:endParaRPr lang="ru-RU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4238278" y="3425679"/>
            <a:ext cx="3342640" cy="51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33" idx="4"/>
          </p:cNvCxnSpPr>
          <p:nvPr/>
        </p:nvCxnSpPr>
        <p:spPr>
          <a:xfrm flipV="1">
            <a:off x="4238278" y="3065797"/>
            <a:ext cx="0" cy="359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360883" y="3629534"/>
            <a:ext cx="35846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БЕСХОЗЯЙНЫЕ СЕТИ</a:t>
            </a:r>
            <a:endParaRPr lang="ru-RU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294418" y="3937311"/>
            <a:ext cx="2527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3821718" y="2950862"/>
            <a:ext cx="0" cy="986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7580918" y="2885947"/>
            <a:ext cx="0" cy="37192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828328" y="4725144"/>
            <a:ext cx="6261100" cy="1493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КРОМЕ ЭТОГО, В 2014 ГОДУ:</a:t>
            </a:r>
          </a:p>
          <a:p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ПРОВЕДЕНА РАБОТА ПО ОПИСАНИЮ 24 БЕЗХОЗЯЙНЫХ УЧАСТКОВ КОММУНАЛЬНЫХ СЕТЕЙ ДЛЯ ПРОВЕДЕНИЯ ПОСЛЕДУЮЩЕЙ СУДЕБНОЙ ПРОЦЕДУРЫ ПО ПРИЗНАНИЮ ПРАВА МУНИЦИПАЛЬНОЙ СОБСТВЕННОСТИ НА НИХ</a:t>
            </a:r>
          </a:p>
          <a:p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В СУДЕБНОМ ПОРЯДКЕ ПРИЗНАНО ПРАВО МУНИЦИПАЛЬНОЙ СОБСТВЕННОСТИ ПО 4 УЧАСТКАМ </a:t>
            </a: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СЕТЕЙ </a:t>
            </a: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ВОДОСНАБЖЕНИЯ И ВОДООТВЕДЕНИЯ;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47036" y="1485396"/>
            <a:ext cx="2627762" cy="13732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28 ДЕТСКИХ САДОВ, 11 ШКОЛ И 8 УЧРЕЖДЕНИЙ ДОПОЛНИТЕЛЬНОГО ОБРАЗОВАНИЯ БЫЛИ ОБРЕМЕНЕНЫ СОДЕРЖАНИЕМ 4,5 КМ. ТЕПЛОВЫХ СЕТЕЙ</a:t>
            </a:r>
          </a:p>
          <a:p>
            <a:pPr algn="ctr"/>
            <a:endParaRPr lang="ru-RU" sz="12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410502" y="3288213"/>
            <a:ext cx="2664296" cy="10043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chemeClr val="dk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ЗАКРЕПЛЕНИЕ </a:t>
            </a:r>
            <a:endParaRPr lang="ru-RU" sz="1200" dirty="0">
              <a:solidFill>
                <a:schemeClr val="dk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МУП «ГОРОДСКИЕ СЕТИ» И ПОСЛЕДУЮЩЕЕ СОДЕРЖАНИЕ СЕТЕЙ ЗА СЧЕТ ЗАЛОЖЕННЫХ В ТАРИФЕ СРЕДСТВ</a:t>
            </a:r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80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659332"/>
            <a:ext cx="6235458" cy="32139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ЖИЛИЩНОЕ ХОЗЯЙСТВО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75735646"/>
              </p:ext>
            </p:extLst>
          </p:nvPr>
        </p:nvGraphicFramePr>
        <p:xfrm>
          <a:off x="2763716" y="1207239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41446113"/>
              </p:ext>
            </p:extLst>
          </p:nvPr>
        </p:nvGraphicFramePr>
        <p:xfrm>
          <a:off x="3419872" y="1372350"/>
          <a:ext cx="5225963" cy="5141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5886" y="3235025"/>
            <a:ext cx="3727937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ОСНОВНЫЕ </a:t>
            </a:r>
          </a:p>
          <a:p>
            <a:pPr algn="ctr">
              <a:lnSpc>
                <a:spcPts val="1600"/>
              </a:lnSpc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ДОСТИЖЕНИЯ В СФЕРЕ ЖИЛИЩНОГО 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30656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158228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643606"/>
            <a:ext cx="8723193" cy="32139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lvl="0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«РЕГИОНАЛЬНОЙ ИНФОРМАЦИОННОЙ СИСТЕМЫ ЖКХ»</a:t>
            </a:r>
          </a:p>
        </p:txBody>
      </p:sp>
      <p:pic>
        <p:nvPicPr>
          <p:cNvPr id="78" name="Picture 2" descr="C:\Users\VorontsovAA\Documents\!RANGEWEB\1468\Кострома\МУЛЬКИ\hosting-32\Black\icon-serv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88" y="231057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Прямоугольник 78"/>
          <p:cNvSpPr/>
          <p:nvPr/>
        </p:nvSpPr>
        <p:spPr>
          <a:xfrm>
            <a:off x="1917673" y="1351432"/>
            <a:ext cx="195099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100" dirty="0" smtClean="0">
                <a:latin typeface="Tahoma" pitchFamily="34" charset="0"/>
                <a:cs typeface="Tahoma" pitchFamily="34" charset="0"/>
              </a:rPr>
              <a:t>СЕРВЕРНОЕ ОБОРУДОВАНИЕ АДМИНИСТРАЦИИ ГОРОДА КОСТРОМЫ</a:t>
            </a:r>
            <a:endParaRPr lang="en-US" sz="11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95" y="2199957"/>
            <a:ext cx="975362" cy="701041"/>
          </a:xfrm>
          <a:prstGeom prst="rect">
            <a:avLst/>
          </a:prstGeom>
        </p:spPr>
      </p:pic>
      <p:sp>
        <p:nvSpPr>
          <p:cNvPr id="81" name="Стрелка вправо 80"/>
          <p:cNvSpPr/>
          <p:nvPr/>
        </p:nvSpPr>
        <p:spPr>
          <a:xfrm rot="10800000">
            <a:off x="2987823" y="2264502"/>
            <a:ext cx="685501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Стрелка вправо 81"/>
          <p:cNvSpPr/>
          <p:nvPr/>
        </p:nvSpPr>
        <p:spPr>
          <a:xfrm>
            <a:off x="3011635" y="2550478"/>
            <a:ext cx="661690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412033" y="2903632"/>
            <a:ext cx="210929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300" dirty="0" smtClean="0">
                <a:latin typeface="Tahoma" pitchFamily="34" charset="0"/>
                <a:cs typeface="Tahoma" pitchFamily="34" charset="0"/>
              </a:rPr>
              <a:t>ИНТЕРНЕТ</a:t>
            </a:r>
          </a:p>
        </p:txBody>
      </p:sp>
      <p:sp>
        <p:nvSpPr>
          <p:cNvPr id="84" name="Стрелка вправо 83"/>
          <p:cNvSpPr/>
          <p:nvPr/>
        </p:nvSpPr>
        <p:spPr>
          <a:xfrm rot="10800000">
            <a:off x="4932039" y="2236664"/>
            <a:ext cx="589285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6" name="Picture 3" descr="C:\Users\VorontsovAA\Documents\!RANGEWEB\1468\Кострома\МУЛЬКИ\hosting-32\Black\icon-databa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52" y="1781451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Прямоугольник 86"/>
          <p:cNvSpPr/>
          <p:nvPr/>
        </p:nvSpPr>
        <p:spPr>
          <a:xfrm>
            <a:off x="395536" y="1100081"/>
            <a:ext cx="2109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100" dirty="0" smtClean="0">
                <a:latin typeface="Tahoma" pitchFamily="34" charset="0"/>
                <a:cs typeface="Tahoma" pitchFamily="34" charset="0"/>
              </a:rPr>
              <a:t>Информационная</a:t>
            </a:r>
          </a:p>
          <a:p>
            <a:pPr algn="ctr">
              <a:lnSpc>
                <a:spcPts val="1600"/>
              </a:lnSpc>
            </a:pPr>
            <a:r>
              <a:rPr lang="ru-RU" sz="1100" dirty="0" smtClean="0">
                <a:latin typeface="Tahoma" pitchFamily="34" charset="0"/>
                <a:cs typeface="Tahoma" pitchFamily="34" charset="0"/>
              </a:rPr>
              <a:t> база данных</a:t>
            </a:r>
          </a:p>
          <a:p>
            <a:pPr algn="ctr">
              <a:lnSpc>
                <a:spcPts val="1600"/>
              </a:lnSpc>
            </a:pPr>
            <a:r>
              <a:rPr lang="ru-RU" sz="1100" dirty="0" smtClean="0">
                <a:latin typeface="Tahoma" pitchFamily="34" charset="0"/>
                <a:cs typeface="Tahoma" pitchFamily="34" charset="0"/>
              </a:rPr>
              <a:t>«РИС ЖКХ»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84" y="2450086"/>
            <a:ext cx="660600" cy="612772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1126184" y="2816938"/>
            <a:ext cx="2109292" cy="480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100" dirty="0" smtClean="0">
                <a:latin typeface="Tahoma" pitchFamily="34" charset="0"/>
                <a:cs typeface="Tahoma" pitchFamily="34" charset="0"/>
              </a:rPr>
              <a:t>Серверное ПО</a:t>
            </a:r>
          </a:p>
          <a:p>
            <a:pPr algn="ctr">
              <a:lnSpc>
                <a:spcPts val="1600"/>
              </a:lnSpc>
            </a:pPr>
            <a:r>
              <a:rPr lang="ru-RU" sz="1100" dirty="0" smtClean="0">
                <a:latin typeface="Tahoma" pitchFamily="34" charset="0"/>
                <a:cs typeface="Tahoma" pitchFamily="34" charset="0"/>
              </a:rPr>
              <a:t>«РИС ЖКХ»</a:t>
            </a:r>
          </a:p>
        </p:txBody>
      </p:sp>
      <p:sp>
        <p:nvSpPr>
          <p:cNvPr id="90" name="Стрелка вправо 89"/>
          <p:cNvSpPr/>
          <p:nvPr/>
        </p:nvSpPr>
        <p:spPr>
          <a:xfrm rot="1266039">
            <a:off x="1570920" y="2003422"/>
            <a:ext cx="693507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Стрелка вправо 90"/>
          <p:cNvSpPr/>
          <p:nvPr/>
        </p:nvSpPr>
        <p:spPr>
          <a:xfrm rot="20002358">
            <a:off x="1657941" y="2583439"/>
            <a:ext cx="685501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3" name="Picture 4" descr="C:\Users\VorontsovAA\Documents\!RANGEWEB\1468\Кострома\МУЛЬКИ\computer&amp;mobile-32\Black\icon-monito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33" y="2061054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C:\Users\VorontsovAA\Documents\!RANGEWEB\1468\Кострома\МУЛЬКИ\computer&amp;mobile-32\Black\icon-monito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62" y="263988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Прямоугольник 94"/>
          <p:cNvSpPr/>
          <p:nvPr/>
        </p:nvSpPr>
        <p:spPr>
          <a:xfrm>
            <a:off x="2996950" y="2798018"/>
            <a:ext cx="596900" cy="28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dirty="0" smtClean="0">
                <a:latin typeface="Tahoma" pitchFamily="34" charset="0"/>
                <a:cs typeface="Tahoma" pitchFamily="34" charset="0"/>
              </a:rPr>
              <a:t>https</a:t>
            </a:r>
            <a:endParaRPr lang="ru-RU" sz="13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752651" y="1984651"/>
            <a:ext cx="596900" cy="28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dirty="0" smtClean="0">
                <a:latin typeface="Tahoma" pitchFamily="34" charset="0"/>
                <a:cs typeface="Tahoma" pitchFamily="34" charset="0"/>
              </a:rPr>
              <a:t>https</a:t>
            </a:r>
            <a:endParaRPr lang="ru-RU" sz="13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999733" y="1151103"/>
            <a:ext cx="2109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300" dirty="0" smtClean="0">
                <a:latin typeface="Tahoma" pitchFamily="34" charset="0"/>
                <a:cs typeface="Tahoma" pitchFamily="34" charset="0"/>
              </a:rPr>
              <a:t>Пользователи РИС ЖКХ</a:t>
            </a:r>
          </a:p>
          <a:p>
            <a:pPr algn="ctr">
              <a:lnSpc>
                <a:spcPts val="1600"/>
              </a:lnSpc>
            </a:pPr>
            <a:r>
              <a:rPr lang="ru-RU" sz="1300" dirty="0" smtClean="0">
                <a:latin typeface="Tahoma" pitchFamily="34" charset="0"/>
                <a:cs typeface="Tahoma" pitchFamily="34" charset="0"/>
              </a:rPr>
              <a:t>(отчитывающиеся организации, муниципалитет, департамент ТЭК и ЖКХ, ГЖИ)</a:t>
            </a:r>
          </a:p>
        </p:txBody>
      </p:sp>
      <p:grpSp>
        <p:nvGrpSpPr>
          <p:cNvPr id="98" name="Группа 67"/>
          <p:cNvGrpSpPr/>
          <p:nvPr/>
        </p:nvGrpSpPr>
        <p:grpSpPr>
          <a:xfrm rot="5400000">
            <a:off x="5015056" y="1798915"/>
            <a:ext cx="567267" cy="84666"/>
            <a:chOff x="7459136" y="2726267"/>
            <a:chExt cx="567267" cy="84666"/>
          </a:xfrm>
          <a:solidFill>
            <a:schemeClr val="accent4">
              <a:lumMod val="75000"/>
            </a:schemeClr>
          </a:solidFill>
        </p:grpSpPr>
        <p:sp>
          <p:nvSpPr>
            <p:cNvPr id="99" name="Овал 98"/>
            <p:cNvSpPr/>
            <p:nvPr/>
          </p:nvSpPr>
          <p:spPr>
            <a:xfrm>
              <a:off x="7459136" y="2726267"/>
              <a:ext cx="84666" cy="846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611536" y="2726267"/>
              <a:ext cx="84666" cy="846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772403" y="2726267"/>
              <a:ext cx="84666" cy="846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7941737" y="2726267"/>
              <a:ext cx="84666" cy="846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8" name="Прямоугольник 107"/>
          <p:cNvSpPr/>
          <p:nvPr/>
        </p:nvSpPr>
        <p:spPr>
          <a:xfrm>
            <a:off x="3877393" y="1277154"/>
            <a:ext cx="2109292" cy="28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300" dirty="0" smtClean="0">
                <a:latin typeface="Tahoma" pitchFamily="34" charset="0"/>
                <a:cs typeface="Tahoma" pitchFamily="34" charset="0"/>
              </a:rPr>
              <a:t>Веб-браузер</a:t>
            </a:r>
          </a:p>
        </p:txBody>
      </p:sp>
      <p:sp>
        <p:nvSpPr>
          <p:cNvPr id="109" name="Стрелка вправо 108"/>
          <p:cNvSpPr/>
          <p:nvPr/>
        </p:nvSpPr>
        <p:spPr>
          <a:xfrm>
            <a:off x="5004048" y="2568004"/>
            <a:ext cx="589285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/>
          <p:cNvSpPr/>
          <p:nvPr/>
        </p:nvSpPr>
        <p:spPr>
          <a:xfrm>
            <a:off x="7732399" y="3637554"/>
            <a:ext cx="714349" cy="703434"/>
          </a:xfrm>
          <a:prstGeom prst="ellipse">
            <a:avLst/>
          </a:prstGeom>
          <a:gradFill flip="none" rotWithShape="1">
            <a:gsLst>
              <a:gs pos="100000">
                <a:srgbClr val="1680D8"/>
              </a:gs>
              <a:gs pos="0">
                <a:srgbClr val="9A00F0"/>
              </a:gs>
            </a:gsLst>
            <a:path path="circle">
              <a:fillToRect r="100000" b="100000"/>
            </a:path>
            <a:tileRect l="-100000" t="-100000"/>
          </a:gra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1" name="Группа 110"/>
          <p:cNvGrpSpPr/>
          <p:nvPr/>
        </p:nvGrpSpPr>
        <p:grpSpPr>
          <a:xfrm>
            <a:off x="6800480" y="2632029"/>
            <a:ext cx="785705" cy="828502"/>
            <a:chOff x="7765032" y="2930740"/>
            <a:chExt cx="1121902" cy="1212802"/>
          </a:xfrm>
        </p:grpSpPr>
        <p:sp>
          <p:nvSpPr>
            <p:cNvPr id="112" name="Овал 111"/>
            <p:cNvSpPr/>
            <p:nvPr/>
          </p:nvSpPr>
          <p:spPr>
            <a:xfrm>
              <a:off x="7765032" y="2930740"/>
              <a:ext cx="1121902" cy="1212802"/>
            </a:xfrm>
            <a:prstGeom prst="ellipse">
              <a:avLst/>
            </a:prstGeom>
            <a:gradFill flip="none" rotWithShape="1">
              <a:gsLst>
                <a:gs pos="100000">
                  <a:srgbClr val="C357FF"/>
                </a:gs>
                <a:gs pos="0">
                  <a:srgbClr val="5E3AA0"/>
                </a:gs>
              </a:gsLst>
              <a:path path="circle">
                <a:fillToRect l="100000" t="100000"/>
              </a:path>
              <a:tileRect r="-100000" b="-100000"/>
            </a:gradFill>
            <a:ln w="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899" y="3093836"/>
              <a:ext cx="840168" cy="810704"/>
            </a:xfrm>
            <a:prstGeom prst="rect">
              <a:avLst/>
            </a:prstGeom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114" name="Picture 3" descr="C:\Users\VorontsovAA\Documents\!RANGEWEB\1468\Кострома\МУЛЬКИ\time&amp;location-32\White\icon-watertap-plumbin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84" y="3767951"/>
            <a:ext cx="442639" cy="442639"/>
          </a:xfrm>
          <a:prstGeom prst="rect">
            <a:avLst/>
          </a:prstGeom>
          <a:noFill/>
          <a:effectLst>
            <a:innerShdw blurRad="63500" dist="254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Овал 114"/>
          <p:cNvSpPr/>
          <p:nvPr/>
        </p:nvSpPr>
        <p:spPr>
          <a:xfrm>
            <a:off x="6022882" y="3578996"/>
            <a:ext cx="725310" cy="738413"/>
          </a:xfrm>
          <a:prstGeom prst="ellipse">
            <a:avLst/>
          </a:prstGeom>
          <a:gradFill flip="none" rotWithShape="1">
            <a:gsLst>
              <a:gs pos="100000">
                <a:srgbClr val="1680D8"/>
              </a:gs>
              <a:gs pos="0">
                <a:srgbClr val="9A00F0"/>
              </a:gs>
            </a:gsLst>
            <a:path path="circle">
              <a:fillToRect l="100000" b="100000"/>
            </a:path>
            <a:tileRect t="-100000" r="-100000"/>
          </a:gra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00" y="3684561"/>
            <a:ext cx="328283" cy="462191"/>
          </a:xfrm>
          <a:prstGeom prst="rect">
            <a:avLst/>
          </a:prstGeom>
          <a:effectLst>
            <a:innerShdw blurRad="63500" dist="25400" dir="13500000">
              <a:prstClr val="black">
                <a:alpha val="50000"/>
              </a:prstClr>
            </a:innerShdw>
          </a:effectLst>
        </p:spPr>
      </p:pic>
      <p:sp>
        <p:nvSpPr>
          <p:cNvPr id="117" name="Овал 116"/>
          <p:cNvSpPr/>
          <p:nvPr/>
        </p:nvSpPr>
        <p:spPr>
          <a:xfrm>
            <a:off x="6882166" y="3863092"/>
            <a:ext cx="760771" cy="732839"/>
          </a:xfrm>
          <a:prstGeom prst="ellipse">
            <a:avLst/>
          </a:prstGeom>
          <a:gradFill flip="none" rotWithShape="1">
            <a:gsLst>
              <a:gs pos="100000">
                <a:srgbClr val="1680D8"/>
              </a:gs>
              <a:gs pos="0">
                <a:srgbClr val="9A00F0"/>
              </a:gs>
            </a:gsLst>
            <a:lin ang="5400000" scaled="1"/>
            <a:tileRect/>
          </a:gra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8" name="Рисунок 1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23" y="3921959"/>
            <a:ext cx="524456" cy="48719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19" name="Стрелка вправо 118"/>
          <p:cNvSpPr/>
          <p:nvPr/>
        </p:nvSpPr>
        <p:spPr>
          <a:xfrm rot="7692099">
            <a:off x="6484079" y="3314886"/>
            <a:ext cx="347786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0" name="Стрелка вправо 119"/>
          <p:cNvSpPr/>
          <p:nvPr/>
        </p:nvSpPr>
        <p:spPr>
          <a:xfrm rot="3099359">
            <a:off x="7465460" y="3409966"/>
            <a:ext cx="347786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Стрелка вправо 120"/>
          <p:cNvSpPr/>
          <p:nvPr/>
        </p:nvSpPr>
        <p:spPr>
          <a:xfrm rot="5073134">
            <a:off x="7050557" y="3482949"/>
            <a:ext cx="347786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/>
          <p:cNvSpPr/>
          <p:nvPr/>
        </p:nvSpPr>
        <p:spPr>
          <a:xfrm rot="19634758">
            <a:off x="5963011" y="5595136"/>
            <a:ext cx="452822" cy="434010"/>
          </a:xfrm>
          <a:prstGeom prst="ellipse">
            <a:avLst/>
          </a:prstGeom>
          <a:gradFill flip="none" rotWithShape="1">
            <a:gsLst>
              <a:gs pos="100000">
                <a:srgbClr val="29B2C5"/>
              </a:gs>
              <a:gs pos="0">
                <a:srgbClr val="1680D8"/>
              </a:gs>
            </a:gsLst>
            <a:path path="circle">
              <a:fillToRect l="100000" b="100000"/>
            </a:path>
            <a:tileRect t="-100000" r="-100000"/>
          </a:gra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 rot="18900000">
            <a:off x="5969293" y="6080533"/>
            <a:ext cx="452822" cy="416218"/>
          </a:xfrm>
          <a:prstGeom prst="ellipse">
            <a:avLst/>
          </a:prstGeom>
          <a:gradFill flip="none" rotWithShape="1">
            <a:gsLst>
              <a:gs pos="100000">
                <a:srgbClr val="29B2C5"/>
              </a:gs>
              <a:gs pos="0">
                <a:srgbClr val="1680D8"/>
              </a:gs>
            </a:gsLst>
            <a:path path="circle">
              <a:fillToRect l="100000" b="100000"/>
            </a:path>
            <a:tileRect t="-100000" r="-100000"/>
          </a:gra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5962666" y="5125245"/>
            <a:ext cx="452822" cy="401028"/>
          </a:xfrm>
          <a:prstGeom prst="ellipse">
            <a:avLst/>
          </a:prstGeom>
          <a:gradFill flip="none" rotWithShape="1">
            <a:gsLst>
              <a:gs pos="100000">
                <a:srgbClr val="29B2C5"/>
              </a:gs>
              <a:gs pos="0">
                <a:srgbClr val="1680D8"/>
              </a:gs>
            </a:gsLst>
            <a:path path="circle">
              <a:fillToRect l="100000" b="100000"/>
            </a:path>
            <a:tileRect t="-100000" r="-100000"/>
          </a:gra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5966769" y="4678084"/>
            <a:ext cx="452822" cy="401028"/>
          </a:xfrm>
          <a:prstGeom prst="ellipse">
            <a:avLst/>
          </a:prstGeom>
          <a:gradFill flip="none" rotWithShape="1">
            <a:gsLst>
              <a:gs pos="100000">
                <a:srgbClr val="29B2C5"/>
              </a:gs>
              <a:gs pos="0">
                <a:srgbClr val="1680D8"/>
              </a:gs>
            </a:gsLst>
            <a:path path="circle">
              <a:fillToRect l="100000" b="100000"/>
            </a:path>
            <a:tileRect t="-100000" r="-100000"/>
          </a:gra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42" y="4746074"/>
            <a:ext cx="279882" cy="242520"/>
          </a:xfrm>
          <a:prstGeom prst="rect">
            <a:avLst/>
          </a:prstGeom>
          <a:effectLst>
            <a:innerShdw blurRad="63500" dist="25400" dir="13500000">
              <a:prstClr val="black">
                <a:alpha val="50000"/>
              </a:prstClr>
            </a:innerShdw>
          </a:effectLst>
        </p:spPr>
      </p:pic>
      <p:pic>
        <p:nvPicPr>
          <p:cNvPr id="127" name="Picture 2" descr="C:\Users\VorontsovAA\Documents\!RANGEWEB\1468\Кострома\МУЛЬКИ\time&amp;location-32\White\icon-parkingmeter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79" y="6169257"/>
            <a:ext cx="260396" cy="260396"/>
          </a:xfrm>
          <a:prstGeom prst="rect">
            <a:avLst/>
          </a:prstGeom>
          <a:noFill/>
          <a:effectLst>
            <a:innerShdw blurRad="63500" dist="254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C:\Users\VorontsovAA\Documents\!RANGEWEB\1468\Кострома\МУЛЬКИ\time&amp;location-32\White\icon-sun-day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79" y="5693026"/>
            <a:ext cx="260396" cy="260396"/>
          </a:xfrm>
          <a:prstGeom prst="rect">
            <a:avLst/>
          </a:prstGeom>
          <a:noFill/>
          <a:effectLst>
            <a:innerShdw blurRad="63500" dist="254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3" descr="C:\Users\VorontsovAA\Documents\!RANGEWEB\1468\Кострома\МУЛЬКИ\development-32\White\icon-mootoolsthre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28" y="5219744"/>
            <a:ext cx="260396" cy="260396"/>
          </a:xfrm>
          <a:prstGeom prst="rect">
            <a:avLst/>
          </a:prstGeom>
          <a:noFill/>
          <a:effectLst>
            <a:innerShdw blurRad="63500" dist="254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Прямоугольник 129"/>
          <p:cNvSpPr/>
          <p:nvPr/>
        </p:nvSpPr>
        <p:spPr>
          <a:xfrm>
            <a:off x="6586800" y="6169257"/>
            <a:ext cx="1351502" cy="275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100" dirty="0" smtClean="0">
                <a:latin typeface="Tahoma" pitchFamily="34" charset="0"/>
                <a:cs typeface="Tahoma" pitchFamily="34" charset="0"/>
              </a:rPr>
              <a:t>ПРИБОРЫ УЧЕТА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6385537" y="4741028"/>
            <a:ext cx="2109292" cy="275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100" dirty="0" smtClean="0">
                <a:latin typeface="Tahoma" pitchFamily="34" charset="0"/>
                <a:cs typeface="Tahoma" pitchFamily="34" charset="0"/>
              </a:rPr>
              <a:t>РЕЕСТР АВАРИЙНОГО ЖИЛЬЯ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4920735" y="3227652"/>
            <a:ext cx="1549398" cy="275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100" dirty="0" smtClean="0">
                <a:latin typeface="Tahoma" pitchFamily="34" charset="0"/>
                <a:cs typeface="Tahoma" pitchFamily="34" charset="0"/>
              </a:rPr>
              <a:t>РЕЕСТР МКД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13543500" y="1907566"/>
            <a:ext cx="1549398" cy="275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100" dirty="0" smtClean="0">
                <a:latin typeface="Tahoma" pitchFamily="34" charset="0"/>
                <a:cs typeface="Tahoma" pitchFamily="34" charset="0"/>
              </a:rPr>
              <a:t>РЕЕСТР ИЖД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6470133" y="5045949"/>
            <a:ext cx="2109292" cy="480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100" dirty="0" smtClean="0">
                <a:latin typeface="Tahoma" pitchFamily="34" charset="0"/>
                <a:cs typeface="Tahoma" pitchFamily="34" charset="0"/>
              </a:rPr>
              <a:t>ТЕХНИЧЕСКИЕ </a:t>
            </a:r>
          </a:p>
          <a:p>
            <a:pPr>
              <a:lnSpc>
                <a:spcPts val="1600"/>
              </a:lnSpc>
            </a:pPr>
            <a:r>
              <a:rPr lang="ru-RU" sz="1100" dirty="0" smtClean="0">
                <a:latin typeface="Tahoma" pitchFamily="34" charset="0"/>
                <a:cs typeface="Tahoma" pitchFamily="34" charset="0"/>
              </a:rPr>
              <a:t>ХАРАКТЕРИСТИКИ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6480125" y="5616638"/>
            <a:ext cx="2109292" cy="480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100" dirty="0" smtClean="0">
                <a:latin typeface="Tahoma" pitchFamily="34" charset="0"/>
                <a:cs typeface="Tahoma" pitchFamily="34" charset="0"/>
              </a:rPr>
              <a:t>ЭНЕРГЕТИЧЕСКИЕ </a:t>
            </a:r>
          </a:p>
          <a:p>
            <a:pPr>
              <a:lnSpc>
                <a:spcPts val="1600"/>
              </a:lnSpc>
            </a:pPr>
            <a:r>
              <a:rPr lang="ru-RU" sz="1100" dirty="0" smtClean="0">
                <a:latin typeface="Tahoma" pitchFamily="34" charset="0"/>
                <a:cs typeface="Tahoma" pitchFamily="34" charset="0"/>
              </a:rPr>
              <a:t>ХАРАКТЕРИСТИКИ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13679037" y="3469352"/>
            <a:ext cx="2109292" cy="275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100" dirty="0" smtClean="0">
                <a:latin typeface="Tahoma" pitchFamily="34" charset="0"/>
                <a:cs typeface="Tahoma" pitchFamily="34" charset="0"/>
              </a:rPr>
              <a:t>ПРИБОРЫ УЧЕТА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14757952" y="1913198"/>
            <a:ext cx="1752598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100" dirty="0" smtClean="0">
                <a:latin typeface="Tahoma" pitchFamily="34" charset="0"/>
                <a:cs typeface="Tahoma" pitchFamily="34" charset="0"/>
              </a:rPr>
              <a:t>РЕЕСТР ОБЪЕКТОВ КОММУНАЛЬНОЙ И ИНЖЕНЕРНОЙ ИНФРАСТРУКТУРЫ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6905526" y="4395811"/>
            <a:ext cx="1549398" cy="275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100" dirty="0" smtClean="0">
                <a:latin typeface="Tahoma" pitchFamily="34" charset="0"/>
                <a:cs typeface="Tahoma" pitchFamily="34" charset="0"/>
              </a:rPr>
              <a:t>РЕЕСТР ИЖД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7613693" y="2698266"/>
            <a:ext cx="1549398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100" dirty="0" smtClean="0">
                <a:latin typeface="Tahoma" pitchFamily="34" charset="0"/>
                <a:cs typeface="Tahoma" pitchFamily="34" charset="0"/>
              </a:rPr>
              <a:t>РЕЕСТР ОБЪЕКТОВ КОММУНАЛЬНОЙ И ИНЖЕНЕРНОЙ ИНФРАСТРУКТУРЫ</a:t>
            </a:r>
          </a:p>
        </p:txBody>
      </p:sp>
      <p:pic>
        <p:nvPicPr>
          <p:cNvPr id="140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53" y="3613835"/>
            <a:ext cx="4225298" cy="299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1" y="3526653"/>
            <a:ext cx="4145598" cy="297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26" y="3451216"/>
            <a:ext cx="3950058" cy="28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8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9E3CD-20E3-4382-A072-525DEC187914}" type="slidenum">
              <a:rPr lang="ru-RU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767656"/>
            <a:ext cx="9144000" cy="525886"/>
          </a:xfrm>
          <a:prstGeom prst="rect">
            <a:avLst/>
          </a:prstGeom>
          <a:solidFill>
            <a:srgbClr val="D8E3F0"/>
          </a:solidFill>
          <a:ln>
            <a:headEnd/>
            <a:tailEnd/>
          </a:ln>
          <a:effectLst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 prstMaterial="matte">
            <a:bevelT w="50800" h="508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216000" tIns="108000" rIns="216000" bIns="108000" anchor="ctr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      Расходы </a:t>
            </a:r>
            <a:r>
              <a:rPr lang="ru-RU" sz="2000" b="1" dirty="0">
                <a:solidFill>
                  <a:schemeClr val="tx1"/>
                </a:solidFill>
                <a:latin typeface="+mj-lt"/>
                <a:cs typeface="Arial" charset="0"/>
              </a:rPr>
              <a:t>бюджета в 2012-2017 гг.</a:t>
            </a:r>
            <a:r>
              <a:rPr lang="ru-RU" sz="2000" dirty="0">
                <a:solidFill>
                  <a:schemeClr val="tx1"/>
                </a:solidFill>
                <a:latin typeface="+mj-lt"/>
                <a:cs typeface="Arial" charset="0"/>
              </a:rPr>
              <a:t>, млн. рублей</a:t>
            </a:r>
            <a:endParaRPr lang="ru-RU" sz="16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" y="5357813"/>
            <a:ext cx="82153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atin typeface="+mn-lt"/>
              </a:rPr>
              <a:t>В 2014 году продолжила увеличиваться доля расходов </a:t>
            </a:r>
            <a:r>
              <a:rPr lang="ru-RU" sz="1400" b="1" dirty="0" smtClean="0">
                <a:latin typeface="+mn-lt"/>
              </a:rPr>
              <a:t>в </a:t>
            </a:r>
            <a:r>
              <a:rPr lang="ru-RU" sz="1400" b="1" dirty="0">
                <a:latin typeface="+mn-lt"/>
              </a:rPr>
              <a:t>сфере образования (с 54 до 57%). </a:t>
            </a:r>
            <a:endParaRPr lang="ru-RU" sz="1400" b="1" dirty="0" smtClean="0">
              <a:latin typeface="+mn-lt"/>
            </a:endParaRPr>
          </a:p>
          <a:p>
            <a:pPr>
              <a:defRPr/>
            </a:pPr>
            <a:r>
              <a:rPr lang="ru-RU" sz="1400" b="1" dirty="0" smtClean="0">
                <a:latin typeface="+mn-lt"/>
              </a:rPr>
              <a:t>Уменьшение </a:t>
            </a:r>
            <a:r>
              <a:rPr lang="ru-RU" sz="1400" b="1" dirty="0">
                <a:latin typeface="+mn-lt"/>
              </a:rPr>
              <a:t>расходов отмечается в сфере ЖКХ (реконструкция сетей, капремонт жилищного фонда), в том числе в связи с сокращением целевых межбюджетных трансфертов. Также уменьшены более чем на 47 млн. рублей расходы на реализацию общегосударственных вопросов, в том числе на содержание органов местного самоуправления и учреждений, исполнение судебных решений и т.д.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57159" y="1071546"/>
          <a:ext cx="8429684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117891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403" y="671528"/>
            <a:ext cx="8723193" cy="32139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lvl="0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ГРАМОТНОСТИ НАСЕЛЕНИЯ В ВОПРОСАХ ЖКХ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8280" y="1207238"/>
            <a:ext cx="3778191" cy="958950"/>
          </a:xfrm>
          <a:prstGeom prst="rect">
            <a:avLst/>
          </a:prstGeom>
          <a:solidFill>
            <a:schemeClr val="accent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90881" tIns="35560" rIns="35560" bIns="35560" numCol="1" spcCol="1270" anchor="ctr" anchorCtr="0">
            <a:no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2014 ГОДУ ПРОВЕДЕН 21 СЕМИНАР С ПРЕДСЕДАТЕЛЯМИ И ЧЛЕНАМИ СОВЕТОВ МКД, РАССМОТРЕНЫ ВОПРОСЫ ТЕКУЩИХ ИЗМЕНЕНИЙ В ЗАКОНОДАТЕЛЬСТВЕ. В СЕМИНАРАХ ПРИНЯЛИ УЧАСТИЕ БОЛЕЕ 400 ЧЕЛОВЕК</a:t>
            </a:r>
            <a:endParaRPr lang="ru-RU" sz="11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8285" y="2332685"/>
            <a:ext cx="3778186" cy="779975"/>
          </a:xfrm>
          <a:prstGeom prst="rect">
            <a:avLst/>
          </a:prstGeom>
          <a:solidFill>
            <a:schemeClr val="accent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90881" tIns="35560" rIns="35560" bIns="35560" numCol="1" spcCol="1270" anchor="ctr" anchorCtr="0">
            <a:no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РАЗЪЯСНИТЕЛЬНАЯ РАБОТА С НАСЕЛЕНИЕМ СПОСОБСТВОВАЛА СОЗДАНИЮ СОВЕТОВ В 121 МКД</a:t>
            </a:r>
            <a:endParaRPr lang="ru-RU" sz="11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88280" y="3309949"/>
            <a:ext cx="3778191" cy="564010"/>
            <a:chOff x="20339" y="1459138"/>
            <a:chExt cx="7934200" cy="492449"/>
          </a:xfrm>
          <a:solidFill>
            <a:schemeClr val="accent4"/>
          </a:solidFill>
        </p:grpSpPr>
        <p:sp>
          <p:nvSpPr>
            <p:cNvPr id="30" name="Прямоугольник 29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рямоугольник 30"/>
            <p:cNvSpPr/>
            <p:nvPr/>
          </p:nvSpPr>
          <p:spPr>
            <a:xfrm>
              <a:off x="20339" y="1459138"/>
              <a:ext cx="7934200" cy="4924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algn="ctr"/>
              <a:r>
                <a:rPr lang="ru-RU" sz="11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ЕЖЕДНЕВНЫЕ КОНСУЛЬТАЦИИ ЖИТЕЛЕЙ ПО ТЕЛЕФОНУ</a:t>
              </a:r>
              <a:endParaRPr lang="ru-RU" sz="11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88284" y="4903164"/>
            <a:ext cx="3778187" cy="596276"/>
            <a:chOff x="20339" y="1459139"/>
            <a:chExt cx="7934200" cy="492448"/>
          </a:xfrm>
          <a:solidFill>
            <a:schemeClr val="accent4"/>
          </a:solidFill>
        </p:grpSpPr>
        <p:sp>
          <p:nvSpPr>
            <p:cNvPr id="33" name="Прямоугольник 32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рямоугольник 33"/>
            <p:cNvSpPr/>
            <p:nvPr/>
          </p:nvSpPr>
          <p:spPr>
            <a:xfrm>
              <a:off x="20339" y="1459139"/>
              <a:ext cx="7934200" cy="4924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algn="ctr"/>
              <a:r>
                <a:rPr lang="ru-RU" sz="11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УЧАСТИЕ</a:t>
              </a:r>
              <a:r>
                <a:rPr lang="ru-RU" sz="1100" dirty="0" smtClean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СОТРУДНИКОВ КОМИТЕТА БОЛЕЕ ЧЕМ В 1200 ОБЩИХ СОБРАНИЯХ СОБСТВЕННИКОВ</a:t>
              </a:r>
              <a:endParaRPr lang="ru-RU" sz="1100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4889414" y="2123778"/>
            <a:ext cx="1437208" cy="2828433"/>
          </a:xfrm>
          <a:prstGeom prst="rect">
            <a:avLst/>
          </a:prstGeom>
          <a:solidFill>
            <a:schemeClr val="accent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72000" numCol="1" spcCol="1270" anchor="t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ГРАМОТНЫЙ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СОБСТВЕННИК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1629272">
            <a:off x="4189292" y="1658140"/>
            <a:ext cx="661690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Стрелка вправо 36"/>
          <p:cNvSpPr/>
          <p:nvPr/>
        </p:nvSpPr>
        <p:spPr>
          <a:xfrm>
            <a:off x="4300155" y="2562209"/>
            <a:ext cx="487869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трелка вправо 37"/>
          <p:cNvSpPr/>
          <p:nvPr/>
        </p:nvSpPr>
        <p:spPr>
          <a:xfrm>
            <a:off x="4242176" y="4184690"/>
            <a:ext cx="559600" cy="374035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трелка вправо 38"/>
          <p:cNvSpPr/>
          <p:nvPr/>
        </p:nvSpPr>
        <p:spPr>
          <a:xfrm rot="19812407">
            <a:off x="4241548" y="4997869"/>
            <a:ext cx="623327" cy="371251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13" y="2955723"/>
            <a:ext cx="1250622" cy="917647"/>
          </a:xfrm>
          <a:prstGeom prst="rect">
            <a:avLst/>
          </a:prstGeom>
          <a:solidFill>
            <a:schemeClr val="accent4"/>
          </a:solidFill>
        </p:spPr>
      </p:pic>
      <p:grpSp>
        <p:nvGrpSpPr>
          <p:cNvPr id="41" name="Группа 40"/>
          <p:cNvGrpSpPr/>
          <p:nvPr/>
        </p:nvGrpSpPr>
        <p:grpSpPr>
          <a:xfrm>
            <a:off x="388284" y="4101332"/>
            <a:ext cx="3778187" cy="592438"/>
            <a:chOff x="20339" y="1459139"/>
            <a:chExt cx="7934200" cy="492448"/>
          </a:xfrm>
          <a:solidFill>
            <a:schemeClr val="accent4"/>
          </a:solidFill>
        </p:grpSpPr>
        <p:sp>
          <p:nvSpPr>
            <p:cNvPr id="42" name="Прямоугольник 41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Прямоугольник 42"/>
            <p:cNvSpPr/>
            <p:nvPr/>
          </p:nvSpPr>
          <p:spPr>
            <a:xfrm>
              <a:off x="20339" y="1459139"/>
              <a:ext cx="7934200" cy="4924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algn="ctr"/>
              <a:r>
                <a:rPr lang="ru-RU" sz="11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СОЗДАН И НАЧАЛ РАБОТУ КООРДИНАЦИОННЫЙ СОВЕТ ПО ВОПРОСАМ ЖКХ</a:t>
              </a:r>
              <a:endParaRPr lang="ru-RU" sz="11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" name="Стрелка вправо 43"/>
          <p:cNvSpPr/>
          <p:nvPr/>
        </p:nvSpPr>
        <p:spPr>
          <a:xfrm>
            <a:off x="4242176" y="3414547"/>
            <a:ext cx="545847" cy="35481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1915033223"/>
              </p:ext>
            </p:extLst>
          </p:nvPr>
        </p:nvGraphicFramePr>
        <p:xfrm>
          <a:off x="6430568" y="1988840"/>
          <a:ext cx="2821951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6166536" y="1100081"/>
            <a:ext cx="2895064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Проведение общих собраний с собственниками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632638"/>
            <a:ext cx="8723193" cy="32139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lvl="0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НА ТЕРРИТОРИИ ГОРОДА НОВОЙ СИСТЕМЫ КАПИТАЛЬНОГО РЕМОНТА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23529" y="1336192"/>
            <a:ext cx="2808311" cy="1726462"/>
            <a:chOff x="365209" y="1459139"/>
            <a:chExt cx="7589328" cy="49244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736587" y="1459139"/>
              <a:ext cx="7217949" cy="49244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365209" y="1459139"/>
              <a:ext cx="7589328" cy="4924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ФОРМИРОВАНИЕ ПЕРВИЧНЫХ СВЕДЕНИЙ ДЛЯ РАЗРАБОТКИ РЕГИОНАЛЬНОЙ ПРОГРАММЫ КАПИТАЛЬНОГО РЕМОНТА БОЛЕЕ ЧЕМ ПО 2,5 ТЫС. ДОМОВ</a:t>
              </a:r>
              <a:endPara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415533" y="1336192"/>
            <a:ext cx="2668635" cy="1726462"/>
            <a:chOff x="365209" y="1459139"/>
            <a:chExt cx="7589328" cy="49244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736587" y="1459139"/>
              <a:ext cx="7217949" cy="49244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365209" y="1459139"/>
              <a:ext cx="7589328" cy="4924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ОБСЛЕДОВАНИЕ 1137 МКД, ПРОВЕДЕНИЕ ОБЩИХ СОБРАНИЙ В БОЛЕЕ ЧЕМ В 1000 МКД</a:t>
              </a:r>
              <a:endPara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372201" y="1354321"/>
            <a:ext cx="2520280" cy="1726462"/>
            <a:chOff x="365209" y="1459139"/>
            <a:chExt cx="7589328" cy="49244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736587" y="1459139"/>
              <a:ext cx="7217949" cy="49244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365209" y="1459139"/>
              <a:ext cx="7589328" cy="4924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ОБЕСПЕЧЕНИЕ ДЕЯТЕЛЬНОСТИ ФОНДА В ЧАСТИ ВЗАИМОДЕЙСТВИЯ С НАСЕЛЕНИЕМ, УЧАСТИЕ В КОНКУРСАХ ПО ОПРЕДЕЛЕНИЮ ПОДРЯДНЫХ ОРГАНИЗАЦИЙ И ПРИЕМКЕ ВЫПОЛНЕННЫХ РАБОТ</a:t>
              </a:r>
              <a:endPara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90066" y="3536433"/>
            <a:ext cx="8402416" cy="2414202"/>
            <a:chOff x="651184" y="1459139"/>
            <a:chExt cx="7217950" cy="492448"/>
          </a:xfrm>
          <a:solidFill>
            <a:schemeClr val="accent4"/>
          </a:solidFill>
        </p:grpSpPr>
        <p:sp>
          <p:nvSpPr>
            <p:cNvPr id="31" name="Прямоугольник 30"/>
            <p:cNvSpPr/>
            <p:nvPr/>
          </p:nvSpPr>
          <p:spPr>
            <a:xfrm>
              <a:off x="651184" y="1459139"/>
              <a:ext cx="7217950" cy="49244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734539" y="1459139"/>
              <a:ext cx="6046759" cy="4924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ИТОГОМ РАБОТЫ СТАЛО: </a:t>
              </a:r>
            </a:p>
            <a:p>
              <a:pPr>
                <a:buFontTx/>
                <a:buChar char="-"/>
              </a:pPr>
              <a:r>
                <a:rPr lang="ru-RU" sz="14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867</a:t>
              </a:r>
              <a:r>
                <a:rPr lang="ru-RU" sz="14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4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4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ПРОТОКОЛОВ О ВЫБОРЕ СПОСОБА ФОРМИРОВАНИЯ ВЗНОСОВ, 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 ТОМ ЧИСЛЕ 66 – ОБЩИЙ СЧЕТ, 801 – СПЕЦИАЛЬНЫЙ СЧЕТ;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 </a:t>
              </a:r>
              <a:r>
                <a:rPr lang="ru-RU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65</a:t>
              </a:r>
              <a:r>
                <a:rPr lang="ru-RU" sz="14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ПРОТОКОЛОВ НА УЧАСТИЕ В КРАТКОСРОЧНОМ ПЛАНЕ НА 2014 ГОД;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 </a:t>
              </a:r>
              <a:r>
                <a:rPr lang="ru-RU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171</a:t>
              </a:r>
              <a:r>
                <a:rPr lang="ru-RU" sz="14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ПРОТОКОЛ НА УЧАСТИЕ В КРАТКОСРОЧНОМ ПЛАНЕ НА 2015 ГОД</a:t>
              </a:r>
              <a:endParaRPr lang="ru-RU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3" name="Стрелка вправо 32"/>
          <p:cNvSpPr/>
          <p:nvPr/>
        </p:nvSpPr>
        <p:spPr>
          <a:xfrm rot="5400000">
            <a:off x="1384803" y="3150686"/>
            <a:ext cx="472799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4412247" y="3132559"/>
            <a:ext cx="472799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7272133" y="3150686"/>
            <a:ext cx="472799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27584" y="486862"/>
            <a:ext cx="12242478" cy="506062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lvl="0"/>
            <a:r>
              <a:rPr lang="ru-RU" sz="13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 ДЕЯТЕЛЬНОСТИ ОРГАНИЗАЦИЙ, ОСУЩЕСТВЛЯЮЩИХ УПРАВЛЕНИЕ ЖИЛИЩНЫМ ФОНДОМ,</a:t>
            </a:r>
          </a:p>
          <a:p>
            <a:pPr lvl="0"/>
            <a:r>
              <a:rPr lang="ru-RU" sz="13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ОРГАНИЗАЦИЯ </a:t>
            </a:r>
            <a:r>
              <a:rPr lang="ru-RU" sz="1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ПРОВЕДЕНИЕ ОТКРЫТЫХ КОНКУРСОВ ПО ОТБОРУ УПРАВЛЯЮЩИХ ОРГАНИЗАЦИЙ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141693" y="5936592"/>
            <a:ext cx="8775998" cy="704192"/>
            <a:chOff x="651184" y="1459139"/>
            <a:chExt cx="7217950" cy="49244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651184" y="1459139"/>
              <a:ext cx="7217950" cy="49244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Прямоугольник 45"/>
            <p:cNvSpPr/>
            <p:nvPr/>
          </p:nvSpPr>
          <p:spPr>
            <a:xfrm>
              <a:off x="863016" y="1459139"/>
              <a:ext cx="7006118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r>
                <a:rPr lang="ru-RU" sz="11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 2014 ГОДУ ОРГАНИЗОВАНО И ПРОВЕДЕНО 225  ОТКРЫТЫХ КОНКУРСОВ ПО ОТБОРУ </a:t>
              </a:r>
            </a:p>
            <a:p>
              <a:r>
                <a:rPr lang="ru-RU" sz="11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УПРАВЛЯЮЩИХ ОРГАНИЗАЦИЙ В ОТНОШЕНИИ 235  МНОГОКВАРТИРНЫХ ДОМОВ. </a:t>
              </a:r>
            </a:p>
            <a:p>
              <a:r>
                <a:rPr lang="ru-RU" sz="11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УЧАСТИЕ В ОТКРЫТЫХ КОНКУРСАХ ПРИНЯЛО  9  УПРАВЛЯЮЩИХ КОМПАНИЙ.</a:t>
              </a:r>
              <a:endParaRPr lang="ru-RU" sz="11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7" name="Стрелка вправо 46"/>
          <p:cNvSpPr/>
          <p:nvPr/>
        </p:nvSpPr>
        <p:spPr>
          <a:xfrm>
            <a:off x="1979712" y="4889676"/>
            <a:ext cx="331105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трелка вправо 47"/>
          <p:cNvSpPr/>
          <p:nvPr/>
        </p:nvSpPr>
        <p:spPr>
          <a:xfrm>
            <a:off x="4615073" y="4865761"/>
            <a:ext cx="331105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 вправо 48"/>
          <p:cNvSpPr/>
          <p:nvPr/>
        </p:nvSpPr>
        <p:spPr>
          <a:xfrm>
            <a:off x="6753074" y="4865760"/>
            <a:ext cx="331105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625" y="2348879"/>
            <a:ext cx="3064415" cy="210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60" y="1700807"/>
            <a:ext cx="3335461" cy="213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1744411260"/>
              </p:ext>
            </p:extLst>
          </p:nvPr>
        </p:nvGraphicFramePr>
        <p:xfrm>
          <a:off x="70557" y="1114284"/>
          <a:ext cx="5779069" cy="3112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362098" y="1100081"/>
            <a:ext cx="3432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РАСПРЕДЕЛЕНИЕ МКД ПО СПОСОБАМ УПРАВЛЕНИЯ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816" y="4451523"/>
            <a:ext cx="1806896" cy="11614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ПРИНЯТИЕ РЕШЕНИЯ О ПРОВЕДЕНИИ ОТКРЫТОГО КОНКУРСА, ПОДГОТОВКА КОНКУРСНОЙ ДОКУМЕНТАЦИИ</a:t>
            </a:r>
            <a:endParaRPr lang="ru-RU" sz="10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110795" y="4529693"/>
            <a:ext cx="1806896" cy="11614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ПРОВЕДЕНИЕ КОНКУРСА,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УВЕДОМЛЕНИЕ ЖИТЕЛЕЙ МКД О РЕЗУЛЬТАТАХ КОНКУРСА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310817" y="4451522"/>
            <a:ext cx="2304256" cy="11614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РАЗМЕЩЕНИЕ ИЗВЕЩЕНИЯ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О ПРОВЕДЕНИИ ОТКРЫТОГО КОНКУРСА НА САЙТЕ </a:t>
            </a:r>
            <a:r>
              <a:rPr lang="en-US" sz="10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WWW.TORGI.GOV</a:t>
            </a:r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sz="10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УВЕДОМЛЕНИЕ ЖИТЕЛЕЙ МКД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   ПРОВЕДЕНИИ КОНКУРСА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946178" y="4451521"/>
            <a:ext cx="1806896" cy="11614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ПРИЁМ ЗАЯВОК НА УЧАСТИЕ В КОНКУРСЕ ОТ УПРАВЛЯЮЩИХ КОМПАНИЙ, ИХ РАССМОТРЕНИЕ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1207238"/>
            <a:ext cx="4990112" cy="4215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Ведется реестр управляющих компаний и реестр распределения домов по способам управления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4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11628784" y="671528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7058" y="646370"/>
            <a:ext cx="9181859" cy="32139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lvl="0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РЕМОНТА ЖИЛЬЯ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1628785" y="1272941"/>
            <a:ext cx="2171700" cy="3083169"/>
            <a:chOff x="365209" y="1459139"/>
            <a:chExt cx="7589328" cy="49244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365209" y="1459139"/>
              <a:ext cx="7589328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ПРИНЯТИЕ РЕШЕНИЯ О ПРОВЕДЕНИИ ОТКРЫТОГО КОНКУРСА, ПОДГОТОВКА КОНКУРСНОЙ ДОКУМЕНТАЦИИ</a:t>
              </a:r>
              <a:endParaRPr lang="ru-RU" sz="11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3906755" y="1272939"/>
            <a:ext cx="2171700" cy="3083169"/>
            <a:chOff x="365209" y="1459139"/>
            <a:chExt cx="7589328" cy="49244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365209" y="1459139"/>
              <a:ext cx="7589328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РАЗМЕЩЕНИЕ ИЗВЕЩЕНИЯ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О ПРОВЕДЕНИИ ОТКРЫТОГО КОНКУРСА НА САЙТЕ </a:t>
              </a:r>
              <a:r>
                <a:rPr lang="en-US" sz="1100" b="1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WWW.TORGI.GOV</a:t>
              </a:r>
              <a:r>
                <a:rPr lang="ru-RU" sz="1100" b="1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</a:t>
              </a:r>
              <a:r>
                <a:rPr lang="en-US" sz="1100" b="1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RU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УВЕДОМЛЕНИЕ ЖИТЕЛЕЙ МКД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   ПРОВЕДЕНИИ КОНКУРСА</a:t>
              </a:r>
              <a:endParaRPr lang="ru-RU" sz="11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6200784" y="1272937"/>
            <a:ext cx="2171700" cy="3083169"/>
            <a:chOff x="365209" y="1459139"/>
            <a:chExt cx="7589328" cy="49244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365209" y="1459139"/>
              <a:ext cx="7589328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smtClean="0">
                  <a:solidFill>
                    <a:schemeClr val="dk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ПРИЁМ ЗАЯВОК НА УЧАСТИЕ В КОНКУРСЕ ОТ УПРАВЛЯЮЩИХ КОМПАНИЙ, ИХ РАССМОТРЕНИЕ</a:t>
              </a:r>
              <a:endParaRPr lang="ru-RU" sz="1100" dirty="0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8486785" y="1272938"/>
            <a:ext cx="2171700" cy="3083169"/>
            <a:chOff x="365209" y="1459139"/>
            <a:chExt cx="7589328" cy="49244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365209" y="1459139"/>
              <a:ext cx="7589328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ПРОВЕДЕНИЕ КОНКУРСА,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УВЕДОМЛЕНИЕ ЖИТЕЛЕЙ МКД О РЕЗУЛЬТАТАХ КОНКУРСА</a:t>
              </a:r>
              <a:endPara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1735055" y="4659026"/>
            <a:ext cx="8923430" cy="1408384"/>
            <a:chOff x="651184" y="1459139"/>
            <a:chExt cx="7217950" cy="49244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651184" y="1459139"/>
              <a:ext cx="7217950" cy="49244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2161714" y="1459139"/>
              <a:ext cx="4619584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r>
                <a:rPr lang="ru-RU" sz="1400" dirty="0" smtClean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 2014 ГОДУ ОРГАНИЗОВАНО И ПРОВЕДЕНО 225  ОТКРЫТЫХ КОНКУРСОВ ПО ОТБОРУ </a:t>
              </a:r>
            </a:p>
            <a:p>
              <a:r>
                <a:rPr lang="ru-RU" sz="1400" dirty="0" smtClean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УПРАВЛЯЮЩИХ ОРГАНИЗАЦИЙ В ОТНОШЕНИИ 235  МНОГОКВАРТИРНЫХ ДОМОВ. УЧАСТИЕ В ОТКРЫТЫХ КОНКУРСАХ ПРИНЯЛО  9  УПРАВЛЯЮЩИХ КОМПАНИЙ.</a:t>
              </a:r>
              <a:endParaRPr lang="ru-RU" sz="1400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Стрелка вправо 26"/>
          <p:cNvSpPr/>
          <p:nvPr/>
        </p:nvSpPr>
        <p:spPr>
          <a:xfrm>
            <a:off x="13800074" y="2648027"/>
            <a:ext cx="248329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16078456" y="2618648"/>
            <a:ext cx="248329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18362620" y="2618648"/>
            <a:ext cx="248329" cy="332994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31614" y="1144946"/>
            <a:ext cx="3000226" cy="6088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ПРОВЕДЕНИЕ ТЕКУЩЕГО РЕМОНТА МНОГОКВАРТИРНЫХ ДОМОВ ДО 1960 ГОДА ПОСТРОЙКИ И БЫВШИХ ОБЩЕЖИТИЙ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75856" y="1142140"/>
            <a:ext cx="2592288" cy="6088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ОКАЗАНИЕ ПОМОЩИ В РЕМОНТЕ ВЕТЕРАНАМ ВЕЛИКОЙ ОТЕЧЕСТВЕННОЙ ВОЙНЫ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12160" y="1144946"/>
            <a:ext cx="2952328" cy="6088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ПРОВЕДЕНИЕ КАПИТАЛЬНОГО РЕМОНТА МУНИЦИПАЛЬНЫХ КВАРТИР 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84079437"/>
              </p:ext>
            </p:extLst>
          </p:nvPr>
        </p:nvGraphicFramePr>
        <p:xfrm>
          <a:off x="2771800" y="1760307"/>
          <a:ext cx="3216519" cy="422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Picture 4" descr="\\s-share\Обмен\Комитет городского хозяйства\Ухов Н.М\Рабочий 34-46\до\DSCN47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26001"/>
            <a:ext cx="2916436" cy="177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\\s-share\Обмен\Комитет городского хозяйства\Ухов Н.М\Рабочий 34-46\после\DSCN30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56110"/>
            <a:ext cx="2920032" cy="19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трелка вниз 35"/>
          <p:cNvSpPr/>
          <p:nvPr/>
        </p:nvSpPr>
        <p:spPr>
          <a:xfrm>
            <a:off x="5988248" y="3712494"/>
            <a:ext cx="3085588" cy="648304"/>
          </a:xfrm>
          <a:prstGeom prst="downArrow">
            <a:avLst>
              <a:gd name="adj1" fmla="val 75971"/>
              <a:gd name="adj2" fmla="val 3628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6 МУНИЦИПАЛЬНЫХ КВАРТИРАХ ПРОВЕДЕН РЕМОНТ НА СУММУ 863 ТЫС. РУБЛЕЙ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2115696640"/>
              </p:ext>
            </p:extLst>
          </p:nvPr>
        </p:nvGraphicFramePr>
        <p:xfrm>
          <a:off x="251520" y="2070479"/>
          <a:ext cx="4146550" cy="359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131614" y="5666091"/>
            <a:ext cx="3072234" cy="6088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2014 ГОДУ ПРОВЕДЕН ТЕКУЩИЙ РЕМОНТ В 86 МНОГОКВАРТИРНЫХ ДОМАХ НА ОБЩУЮ СУММУ 7,5 МЛН. РУБЛЕЙ 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772481"/>
            <a:ext cx="2592288" cy="30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ОТРЕМОНТИРОВАННЫХ ДОМОВ</a:t>
            </a:r>
            <a:endParaRPr lang="ru-RU" sz="1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649694"/>
            <a:ext cx="6235458" cy="32139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ДОРОЖНАЯ ДЕЯТЕЛЬНОСТЬ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09275549"/>
              </p:ext>
            </p:extLst>
          </p:nvPr>
        </p:nvGraphicFramePr>
        <p:xfrm>
          <a:off x="2763716" y="1207239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20830588"/>
              </p:ext>
            </p:extLst>
          </p:nvPr>
        </p:nvGraphicFramePr>
        <p:xfrm>
          <a:off x="2587870" y="1207239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2573" y="2996952"/>
            <a:ext cx="2591724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ОСНОВНЫЕ </a:t>
            </a:r>
          </a:p>
          <a:p>
            <a:pPr algn="ctr">
              <a:lnSpc>
                <a:spcPts val="16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НАПРАВЛЕНИЯ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РАБОТЫ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АДМИНИСТРАЦИИ ГОРОДА КОСТРОМЫ В СФЕРЕ ДОРОЖНОЙ ДЕЯТЕЛЬНОСТИ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3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60754" y="649694"/>
            <a:ext cx="6235458" cy="32139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РЕМОНТ АСФАЛЬТОБЕТОННОГО ПОКРЫТИЯ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94151"/>
              </p:ext>
            </p:extLst>
          </p:nvPr>
        </p:nvGraphicFramePr>
        <p:xfrm>
          <a:off x="993107" y="1582905"/>
          <a:ext cx="3029970" cy="3995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453953"/>
              </p:ext>
            </p:extLst>
          </p:nvPr>
        </p:nvGraphicFramePr>
        <p:xfrm>
          <a:off x="4622438" y="1554808"/>
          <a:ext cx="3117729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1075596" y="1100081"/>
            <a:ext cx="2864993" cy="492448"/>
            <a:chOff x="736587" y="1459139"/>
            <a:chExt cx="7217950" cy="49244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ПО ПЛОЩАДИ, В ТЫС. М2</a:t>
              </a:r>
              <a:endParaRPr lang="ru-RU" sz="11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853470" y="1090457"/>
            <a:ext cx="2864993" cy="492448"/>
            <a:chOff x="736587" y="1459139"/>
            <a:chExt cx="7217950" cy="49244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ПО СТОИМОСТИ, В МЛН. РУБ</a:t>
              </a:r>
              <a:endParaRPr lang="ru-RU" sz="11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34826" y="2065783"/>
            <a:ext cx="778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126.99</a:t>
            </a:r>
            <a:endParaRPr lang="ru-RU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1236" y="1609165"/>
            <a:ext cx="84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217.42</a:t>
            </a:r>
            <a:endParaRPr lang="ru-RU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2249" y="2338060"/>
            <a:ext cx="826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120.52</a:t>
            </a:r>
            <a:endParaRPr lang="ru-RU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09393" y="1699538"/>
            <a:ext cx="83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201.55</a:t>
            </a:r>
            <a:endParaRPr lang="ru-RU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960754" y="4725144"/>
            <a:ext cx="6743180" cy="1584176"/>
            <a:chOff x="736587" y="1229330"/>
            <a:chExt cx="7217950" cy="722257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36587" y="1229330"/>
              <a:ext cx="7217950" cy="72225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736587" y="1229330"/>
              <a:ext cx="7217950" cy="722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 2014 году произведен ремонт следующих улиц: ул. Титова, ул. Ленина, ул. Индустриальная, Кинешемское шоссе, ул. </a:t>
              </a:r>
              <a:r>
                <a:rPr lang="ru-RU" sz="1100" dirty="0" err="1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Самоковская</a:t>
              </a:r>
              <a:r>
                <a:rPr lang="ru-RU" sz="11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пр-т Текстильщиков, ул. Советская, ул. Костромская и др.</a:t>
              </a:r>
            </a:p>
            <a:p>
              <a:pPr marL="228600" lvl="0" indent="-22860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arenR"/>
              </a:pPr>
              <a:r>
                <a:rPr lang="ru-RU" sz="11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Выполнение по сравнению с 2013 годом – 171%</a:t>
              </a:r>
            </a:p>
            <a:p>
              <a:pPr marL="228600" lvl="0" indent="-22860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arenR"/>
              </a:pPr>
              <a:r>
                <a:rPr lang="ru-RU" sz="11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 целях принятия неотложных мер по </a:t>
              </a:r>
              <a:r>
                <a:rPr lang="ru-RU" sz="1100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приведению в нормативное </a:t>
              </a:r>
              <a:r>
                <a:rPr lang="ru-RU" sz="11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состояние участков дорожного покрытия, находящихся на гарантии подрядной организации после проведенного ремонта, начато выполнение ремонтных работ собственными силами с дальнейшим возложением расходов на подрядчика</a:t>
              </a:r>
              <a:endParaRPr lang="ru-RU" sz="11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9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8852" y="654472"/>
            <a:ext cx="6235458" cy="32139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БЕЗОПАСНОСТИ ДОРОЖНОГО ДВИЖЕНИЯ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81937" y="3829087"/>
            <a:ext cx="1515224" cy="2152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r>
              <a:rPr lang="ru-RU" sz="1100" dirty="0" smtClean="0"/>
              <a:t>ПРИОБРЕТЕНИЕ НОВОЙ ДОРОЖНОЙ ТЕХНИКИ:</a:t>
            </a:r>
          </a:p>
          <a:p>
            <a:pPr algn="ctr"/>
            <a:r>
              <a:rPr lang="ru-RU" sz="1100" dirty="0" smtClean="0"/>
              <a:t>16 ЕД. </a:t>
            </a:r>
          </a:p>
          <a:p>
            <a:pPr algn="ctr"/>
            <a:r>
              <a:rPr lang="ru-RU" sz="1100" dirty="0" smtClean="0"/>
              <a:t>НА СУММУ БОЛЕЕ</a:t>
            </a:r>
          </a:p>
          <a:p>
            <a:pPr algn="ctr"/>
            <a:r>
              <a:rPr lang="ru-RU" sz="1100" dirty="0" smtClean="0"/>
              <a:t>45,5 МЛН.РУБ</a:t>
            </a:r>
            <a:endParaRPr lang="ru-RU" sz="11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41027" y="1431471"/>
            <a:ext cx="1515224" cy="2152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endParaRPr lang="ru-RU" sz="1100" dirty="0"/>
          </a:p>
          <a:p>
            <a:pPr algn="ctr"/>
            <a:endParaRPr lang="ru-RU" sz="1100" dirty="0" smtClean="0"/>
          </a:p>
          <a:p>
            <a:pPr algn="ctr"/>
            <a:r>
              <a:rPr lang="ru-RU" sz="1100" dirty="0" smtClean="0"/>
              <a:t>ВПЕРВЫЕ ВВЕДЕН БЕСКОНФЛИКТНЫЙ РЕЖИМ РАБОТЫ СВЕТОФОРОВ</a:t>
            </a:r>
          </a:p>
          <a:p>
            <a:pPr algn="ctr"/>
            <a:r>
              <a:rPr lang="ru-RU" sz="800" dirty="0" smtClean="0"/>
              <a:t>(2 ПЕРЕКРЕСТКА:</a:t>
            </a:r>
          </a:p>
          <a:p>
            <a:pPr algn="ctr"/>
            <a:r>
              <a:rPr lang="ru-RU" sz="800" dirty="0" smtClean="0"/>
              <a:t>УЛ.ЛЕНИНА-УЛ.ПУШКИНА,</a:t>
            </a:r>
          </a:p>
          <a:p>
            <a:pPr algn="ctr"/>
            <a:r>
              <a:rPr lang="ru-RU" sz="800" dirty="0" smtClean="0"/>
              <a:t>УЛ.КАЛИНОВСКАЯ-ПР.МИРА)</a:t>
            </a:r>
            <a:endParaRPr lang="ru-RU" sz="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046201" y="1431471"/>
            <a:ext cx="1515224" cy="2152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endParaRPr lang="ru-RU" sz="1100" dirty="0"/>
          </a:p>
          <a:p>
            <a:pPr algn="ctr"/>
            <a:endParaRPr lang="ru-RU" sz="1100" dirty="0" smtClean="0"/>
          </a:p>
          <a:p>
            <a:pPr algn="ctr"/>
            <a:r>
              <a:rPr lang="ru-RU" sz="1100" dirty="0" smtClean="0"/>
              <a:t>ОБОРУДОВАНИЕ ПЕШЕХОДНЫХ ПЕРЕХОДОВ У ШКОЛ ЗНАКАМИ НОВОГО ОБРАЗЦА (38 ШКОЛ)</a:t>
            </a:r>
            <a:endParaRPr lang="ru-RU" sz="11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806694" y="1431471"/>
            <a:ext cx="1515224" cy="2152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endParaRPr lang="ru-RU" sz="1100" dirty="0"/>
          </a:p>
          <a:p>
            <a:pPr algn="ctr"/>
            <a:r>
              <a:rPr lang="ru-RU" sz="1100" dirty="0" smtClean="0"/>
              <a:t>НОВЫЕ СВЕТОФОРНЫЕ ОБЪЕКТЫ</a:t>
            </a:r>
          </a:p>
          <a:p>
            <a:pPr algn="ctr"/>
            <a:endParaRPr lang="ru-RU" sz="1100" dirty="0" smtClean="0"/>
          </a:p>
          <a:p>
            <a:pPr algn="ctr"/>
            <a:r>
              <a:rPr lang="ru-RU" sz="800" dirty="0" smtClean="0"/>
              <a:t>(2 ПЕРЕКРЕСТКА</a:t>
            </a:r>
            <a:r>
              <a:rPr lang="en-US" sz="800" dirty="0" smtClean="0"/>
              <a:t>:</a:t>
            </a:r>
          </a:p>
          <a:p>
            <a:pPr algn="ctr"/>
            <a:r>
              <a:rPr lang="ru-RU" sz="800" dirty="0" smtClean="0"/>
              <a:t>УЛ.СИМАНОВСКОГО-УЛ.ДЕПУТАТСКАЯ,</a:t>
            </a:r>
          </a:p>
          <a:p>
            <a:pPr algn="ctr"/>
            <a:r>
              <a:rPr lang="ru-RU" sz="800" dirty="0" smtClean="0"/>
              <a:t>УЛ.БЕЛЕНОГОВА-УЛ.ЗАВОЛЖСКАЯ</a:t>
            </a:r>
            <a:endParaRPr lang="ru-RU" sz="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539449" y="1431471"/>
            <a:ext cx="1515224" cy="2152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endParaRPr lang="ru-RU" sz="1100" dirty="0"/>
          </a:p>
          <a:p>
            <a:pPr algn="ctr"/>
            <a:endParaRPr lang="ru-RU" sz="1100" dirty="0" smtClean="0"/>
          </a:p>
          <a:p>
            <a:pPr algn="ctr"/>
            <a:r>
              <a:rPr lang="ru-RU" sz="1100" dirty="0" smtClean="0"/>
              <a:t>БАРЬЕРНЫЕ ОГРАЖДЕНИЯ:</a:t>
            </a:r>
          </a:p>
          <a:p>
            <a:pPr algn="ctr"/>
            <a:endParaRPr lang="ru-RU" sz="1100" dirty="0" smtClean="0"/>
          </a:p>
          <a:p>
            <a:pPr algn="ctr"/>
            <a:r>
              <a:rPr lang="ru-RU" sz="800" dirty="0" smtClean="0"/>
              <a:t>395 М –РАЗДЕЛИТЕЛЬНАЯ ПОЛОСА ПО Ш.КИНЕШЕМСКОЕ,</a:t>
            </a:r>
          </a:p>
          <a:p>
            <a:pPr algn="ctr"/>
            <a:r>
              <a:rPr lang="ru-RU" sz="800" dirty="0" smtClean="0"/>
              <a:t>1447 М – ПЕШЕХОДНЫЕ ПЕРЕХОДЫ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224953" y="1431471"/>
            <a:ext cx="1515224" cy="2152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endParaRPr lang="ru-RU" sz="1100" dirty="0"/>
          </a:p>
          <a:p>
            <a:pPr algn="ctr"/>
            <a:r>
              <a:rPr lang="ru-RU" sz="1100" dirty="0" smtClean="0"/>
              <a:t>НОВЫЕ ПЕШЕХОДНЫЕ ПЕРЕХОДЫ</a:t>
            </a:r>
          </a:p>
          <a:p>
            <a:pPr algn="ctr"/>
            <a:endParaRPr lang="ru-RU" sz="1100" dirty="0" smtClean="0"/>
          </a:p>
          <a:p>
            <a:pPr algn="ctr"/>
            <a:r>
              <a:rPr lang="ru-RU" sz="800" dirty="0" smtClean="0"/>
              <a:t>(3 ПЕРЕХОДА:</a:t>
            </a:r>
          </a:p>
          <a:p>
            <a:pPr algn="ctr"/>
            <a:r>
              <a:rPr lang="ru-RU" sz="800" dirty="0" smtClean="0"/>
              <a:t>УЛ.ЛЕСНАЯ-УЛ.ГОРНАЯ,</a:t>
            </a:r>
          </a:p>
          <a:p>
            <a:pPr algn="ctr"/>
            <a:r>
              <a:rPr lang="ru-RU" sz="800" dirty="0" smtClean="0"/>
              <a:t>УЛ.ЛЕСНАЯ-ПЕР.МЕЛЬНИЧНЫЙ,</a:t>
            </a:r>
          </a:p>
          <a:p>
            <a:pPr algn="ctr"/>
            <a:r>
              <a:rPr lang="ru-RU" sz="800" dirty="0" smtClean="0"/>
              <a:t>УЛ.ЛЕСНАЯ, У Д.27)</a:t>
            </a:r>
            <a:endParaRPr lang="ru-RU" sz="8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41027" y="3823221"/>
            <a:ext cx="1515224" cy="2152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r>
              <a:rPr lang="ru-RU" sz="1100" dirty="0" smtClean="0"/>
              <a:t>ОБСЛЕДОВАНИЕ МОСТА ЧЕРЕЗ Р.ВОЛГА</a:t>
            </a:r>
            <a:endParaRPr lang="ru-RU" sz="11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046201" y="3823221"/>
            <a:ext cx="1515224" cy="2152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endParaRPr lang="ru-RU" sz="1100" dirty="0"/>
          </a:p>
          <a:p>
            <a:pPr algn="ctr"/>
            <a:endParaRPr lang="ru-RU" sz="1100" dirty="0" smtClean="0"/>
          </a:p>
          <a:p>
            <a:pPr algn="ctr"/>
            <a:r>
              <a:rPr lang="ru-RU" sz="1100" dirty="0" smtClean="0"/>
              <a:t>РЕВЕРСИВНОЕ ДВИЖЕНИЕ ЧЕРЕЗ Р.ВОЛГА </a:t>
            </a:r>
          </a:p>
          <a:p>
            <a:pPr algn="ctr"/>
            <a:r>
              <a:rPr lang="ru-RU" sz="1100" dirty="0" smtClean="0"/>
              <a:t>(ПРОЕКТ, НАЧАЛО СТРОИТЕЛЬСТВА)</a:t>
            </a:r>
            <a:endParaRPr lang="ru-RU" sz="11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806695" y="3823221"/>
            <a:ext cx="1515224" cy="2152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r>
              <a:rPr lang="ru-RU" sz="1100" dirty="0" smtClean="0"/>
              <a:t>РАСШИРЕНИЕ УЛ.СОВЕТСКАЯ</a:t>
            </a:r>
            <a:endParaRPr lang="ru-RU" sz="11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503607" y="3829087"/>
            <a:ext cx="1515224" cy="2152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endParaRPr lang="ru-RU" sz="1100" dirty="0"/>
          </a:p>
          <a:p>
            <a:pPr algn="ctr"/>
            <a:endParaRPr lang="ru-RU" sz="1100" dirty="0"/>
          </a:p>
          <a:p>
            <a:pPr algn="ctr"/>
            <a:r>
              <a:rPr lang="ru-RU" sz="1050" dirty="0" smtClean="0"/>
              <a:t>УЛИЧНОЕ ОСВЕЩЕНИЕ (50 НОВЫХ ОБЪЕКТОВ НАРУЖНОГО ОСВЕЩЕНИЯ НА 7 УЛИЦАХ) + ПИЛОТНЫЙ ПРОЕКТ НА УЛ.ЛЕСНАЯ</a:t>
            </a:r>
            <a:endParaRPr lang="ru-RU" sz="1050" dirty="0"/>
          </a:p>
        </p:txBody>
      </p:sp>
      <p:pic>
        <p:nvPicPr>
          <p:cNvPr id="20" name="Picture 3" descr="C:\Users\VorontsovAA\Desktop\светофо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1741" y="1593543"/>
            <a:ext cx="191691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Users\VorontsovAA\Desktop\светофо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760" y="1814305"/>
            <a:ext cx="19169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VorontsovAA\Desktop\светофо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1591" y="1824524"/>
            <a:ext cx="192881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3" name="Плюс 22"/>
          <p:cNvSpPr/>
          <p:nvPr/>
        </p:nvSpPr>
        <p:spPr>
          <a:xfrm>
            <a:off x="1053549" y="1876020"/>
            <a:ext cx="176213" cy="2159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" name="Picture 4" descr="C:\Users\VorontsovAA\Desktop\забо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5604" y="1713450"/>
            <a:ext cx="4429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C:\Users\VorontsovAA\Desktop\пешеходный переход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2478" y="1557728"/>
            <a:ext cx="4524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C:\Users\VorontsovAA\Desktop\асфальтоукладчик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74900" y="4021225"/>
            <a:ext cx="563166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8182" y="4314652"/>
            <a:ext cx="83224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2725" y="4139183"/>
            <a:ext cx="448866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71875" y="4113783"/>
            <a:ext cx="311944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59419" y="3891049"/>
            <a:ext cx="20359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32738" y="1713352"/>
            <a:ext cx="341709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32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649694"/>
            <a:ext cx="6235458" cy="32139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ПРИОБРЕТЕНИЕ ДОРОЖНОЙ ТЕХНИКИ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05903"/>
              </p:ext>
            </p:extLst>
          </p:nvPr>
        </p:nvGraphicFramePr>
        <p:xfrm>
          <a:off x="304800" y="1131663"/>
          <a:ext cx="8672173" cy="547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080"/>
                <a:gridCol w="1201206"/>
                <a:gridCol w="3191282"/>
                <a:gridCol w="1092605"/>
              </a:tblGrid>
              <a:tr h="3778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2013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2014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И КОЛИЧЕСТВО </a:t>
                      </a: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ru-RU" sz="900" b="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СУММА СРЕДСТВ ГОРОДСКОГО БЮДЖЕТА, МЛН. РУБ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0" kern="5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0" kern="5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И КОЛИЧЕСТВО 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0" kern="5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СУММА СРЕДСТВ ГОРОДСКОГО БЮДЖЕТА, МЛН. РУБ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802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ТРАКТОР С ФРЕЗОЙ – 2 ЕД.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1, 867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МАЗ – 1 </a:t>
                      </a:r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1, 337</a:t>
                      </a:r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08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ТРАКТОР С КОСИЛКОЙ – 1 ЕД.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0, 750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ТРАКТОР</a:t>
                      </a:r>
                      <a:r>
                        <a:rPr lang="ru-RU" sz="9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– 1 ЕД.</a:t>
                      </a:r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0, 740</a:t>
                      </a:r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ВИБРОПЛИТА – 1 ЕД.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0, 226</a:t>
                      </a: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КОМБИНИРОВАННАЯ ДОРОЖНАЯ МАШИНА (КДМ) – 1 ЕД.</a:t>
                      </a:r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1, 951</a:t>
                      </a:r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67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ИЛОСОС – 1 ЕД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4, 594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ДОРОЖНО-СТРОИТЕЛЬНАЯ</a:t>
                      </a:r>
                      <a:r>
                        <a:rPr lang="ru-RU" sz="9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ТЕХНИКА – 5 ЕД.</a:t>
                      </a:r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28, 296</a:t>
                      </a:r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276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КОМПРЕССОР – 1 ЕД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0, 460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САМОСВАЛ</a:t>
                      </a:r>
                      <a:r>
                        <a:rPr lang="ru-RU" sz="9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– 1 ЕД.</a:t>
                      </a:r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2, 187</a:t>
                      </a:r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ПОГРУЗЧИК ФРОНТАЛЬНЫЙ – 1 ЕД.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2, 937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МАШИНА ДЛЯ ДОРОЖНОЙ РАЗМЕТКИ – 3 ЕД. </a:t>
                      </a:r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4, 204</a:t>
                      </a:r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ЭКСКАВАТОР – 1 ЕД.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3, 407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ТЕХНИКА ДЛЯ ОБСЛУЖИВАНИЯ СВЕТОФОРНЫХ ОБЪЕКТОВ – 1 ЕД. </a:t>
                      </a:r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2, 055</a:t>
                      </a:r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САМОСВАЛ – 2 ЕД.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4, 203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ИНАЯ СПЕЦИАЛИЗИРОВАННАЯ ТЕХНИКА – 1 ЕД.</a:t>
                      </a:r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2, 230</a:t>
                      </a:r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МАШИНА КОММУНАЛЬНАЯ (НА БАЗЕ БЕЛАРУСЬ)– 7 ЕД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6, 113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НАВЕСНОЕ И ПРИЦЕПНОЕ ОБОРУДОВАНИЕ</a:t>
                      </a:r>
                      <a:r>
                        <a:rPr lang="ru-RU" sz="9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– 2 ЕД.</a:t>
                      </a:r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2, 590</a:t>
                      </a:r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МАШИНА ДЛЯ ДОРОЖНОЙ РАЗМЕТКИ – 1 ЕД.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0, 616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67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ПОДМЕТАЛЬНО- УБОРОЧНАЯ МАШИНА – 2 ЕД.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6, 121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ТЕРМОС-МИКСЕР – 1 ЕД.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4, 009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ВАХТОВЫЙ АВТОБУС – 2 ЕД.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2, 019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61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ДОРОЖНАЯ ФРЕЗА – 1 ЕД.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13, 343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53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РЕЗЧИК ШВОВ – 1 ЕД.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0, 146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97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ЛЕГКОВОЙ АВТОМОБИЛЬ УАЗ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5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0, 673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                                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ИТОГО: 30 ЕДИНИЦ</a:t>
                      </a: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51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, 497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7063" marR="1706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                                   ИТОГО: 16 ЕДИНИЦ</a:t>
                      </a:r>
                      <a:endParaRPr lang="ru-RU" sz="900" b="1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45, 592</a:t>
                      </a:r>
                      <a:endParaRPr lang="ru-RU" sz="900" b="1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1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671528"/>
            <a:ext cx="9205670" cy="32139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lvl="0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И РАЗВИТИЕ СЕТЕЙ ЛИВНЕВОЙ КАНАЛИЗАЦИИ</a:t>
            </a:r>
          </a:p>
        </p:txBody>
      </p:sp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9375" y="2336800"/>
            <a:ext cx="2863310" cy="42526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ПРОВЕДЕНО ОБСЛЕДОВАНИЕ И ИНВЕНТАРИЗАЦИЯ ВНУТРИКВАРТАЛЬНЫХ СЕТЕЙ В МКРН. ЧЕРНОРЕЧЬЕ, ЯКИМАНИХА, В Р-НЕ ДОМОВ 8-10 ПО ШОС.КИНЕШЕМСКОЕ</a:t>
            </a:r>
          </a:p>
          <a:p>
            <a:pPr algn="ctr"/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ВЫЯВЛЕНО 4,1 КМ БЕСХОЗЯЙНЫХ СЕТЕЙ</a:t>
            </a:r>
          </a:p>
          <a:p>
            <a:pPr algn="ctr"/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НАЧАТА ПРОЦЕДУРА ПРИНЯТИЯ СЕТЕЙ В МУНИЦИПАЛЬНУЮ СОБСТВЕННОСТЬ</a:t>
            </a:r>
          </a:p>
          <a:p>
            <a:pPr algn="ctr"/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ДОВЕДЕНЫ ДО УПРАВЛЯЮЩИХ ОРГАНИЗАЦИЙ ГРАНИЦЫ ОТВЕТСТВЕННОСТИ ПО СОДЕРЖАНИЮ ДРЕНАЖНЫХ СИСТЕМ МКД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0344" y="2416676"/>
            <a:ext cx="2863310" cy="42526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ОЧИСТКА ОТ НАЛЕДИ: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163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ДОЖДЕПРИЕМНЫХ КОЛОДЦА,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775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М.П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ВОДООТВОДНЫХ ТРУБ</a:t>
            </a:r>
          </a:p>
          <a:p>
            <a:pPr algn="ctr"/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ПРОМЫВКА </a:t>
            </a:r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876,8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М.П. </a:t>
            </a:r>
            <a:endParaRPr lang="ru-RU" sz="11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ОЧИСТКА СМОТРОВЫХ,  ДОЖДЕПРИЕМНЫХ КОЛОДЦЕВ И ТРУБОПРОВОДОВ – </a:t>
            </a:r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52 331,44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М.П.</a:t>
            </a:r>
          </a:p>
          <a:p>
            <a:pPr algn="ctr"/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РЕМОНТ СМОТРОВЫХ И ДОЖДЕПРИЕМНЫХ КОЛОДЦЕВ </a:t>
            </a:r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184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ШТ.</a:t>
            </a:r>
          </a:p>
          <a:p>
            <a:pPr algn="ctr"/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ПЕРЕКЛАДКА ТРУБОПРОВОДОВ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25,0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М.П.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83974" y="2336800"/>
            <a:ext cx="2863310" cy="42526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РАЗРАБОТКА ПСД НА РЕКОНСТРУКЦИЮ СЕТЕЙ ПО УЛ. ЮРИЯ СМИРНОВА, УЛ.ОСТРОВСКОГО (Д.17А), УЛ.СКВОРЦОВА</a:t>
            </a:r>
          </a:p>
          <a:p>
            <a:pPr algn="ctr"/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ПЕРЕКЛАДКА СЕТЕЙ ПО УЛ.ЮРИЯ СМИРНОВА</a:t>
            </a:r>
          </a:p>
          <a:p>
            <a:pPr algn="ctr"/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СТРОИТЕЛЬСВТО СЕТЕЙ ПО УЛ.СОВЕТСКОЙ, Д.109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9376" y="1224191"/>
            <a:ext cx="2863310" cy="9964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ИНВЕНТАРИЗАЦИЯ СЕТЕЙ ЛК</a:t>
            </a:r>
            <a:endParaRPr lang="ru-RU" sz="11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0344" y="1207239"/>
            <a:ext cx="2863310" cy="9964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ТЕКУЩЕЕ СОДЕРЖАНИЕ СЕТЕЙ ЛК</a:t>
            </a:r>
            <a:endParaRPr lang="ru-RU" sz="11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83973" y="1207238"/>
            <a:ext cx="2863310" cy="9964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ПЕРСПЕКТИВНЫЕ ПЛАНЫ ПО РАЗВИТИЮ ЛК НА 2015 ГОД</a:t>
            </a:r>
            <a:endParaRPr lang="ru-RU" sz="11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642163"/>
            <a:ext cx="9205670" cy="32139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lvl="0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ПРЕДОТВРАЩЕНИЕ ПОПАДАНИЯ ЖБО В СЕТИ ЛИВНЕВОЙ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КАНАЛИЗАЦИИ</a:t>
            </a:r>
          </a:p>
        </p:txBody>
      </p:sp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24092" y="1478725"/>
            <a:ext cx="8232080" cy="6984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ВЫЯВЛЕНИЕ САМОВОЛЬНЫХ ВРЕЗОК В СЕТИ ЛИВНЕВОЙ КАНАЛИЗАЦИИ</a:t>
            </a:r>
            <a:endParaRPr lang="ru-RU" sz="1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4091" y="2323476"/>
            <a:ext cx="4116040" cy="6815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НЕКАНАЛИЗОВАННЫЙ ЖИЛОЙ ФОНД</a:t>
            </a:r>
            <a:endParaRPr lang="ru-RU" sz="1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323476"/>
            <a:ext cx="3984172" cy="6815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АВТОМОЙКИ, В Т.Ч. ЗАМКНУТОГО ТИПА</a:t>
            </a:r>
            <a:endParaRPr lang="ru-RU" sz="1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4092" y="3175164"/>
            <a:ext cx="4116040" cy="1629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ВЫЯВЛЕНО </a:t>
            </a:r>
            <a:r>
              <a:rPr lang="ru-RU" sz="9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8 154</a:t>
            </a:r>
            <a:r>
              <a:rPr lang="ru-RU" sz="9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АБОНЕНТА НЕКАНАЛИЗОВАННОГО ЖИЛОГО  ФОНДА, 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ТОМ </a:t>
            </a:r>
            <a:r>
              <a:rPr lang="ru-RU" sz="9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ЧИСЛЕ УСТАНОВЛЕНО </a:t>
            </a:r>
            <a:r>
              <a:rPr lang="ru-RU" sz="9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114</a:t>
            </a:r>
            <a:r>
              <a:rPr lang="ru-RU" sz="9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САМОВОЛЬНЫХ ПОДКЛЮЧЕНИЙ, </a:t>
            </a:r>
            <a:endParaRPr lang="ru-RU" sz="9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 </a:t>
            </a:r>
            <a:r>
              <a:rPr lang="ru-RU" sz="9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ВСЕМИ </a:t>
            </a:r>
            <a:r>
              <a:rPr lang="ru-RU" sz="9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114 ЗАКЛЮЧЕНЫ ДОГОВОРЫ </a:t>
            </a:r>
            <a:r>
              <a:rPr lang="ru-RU" sz="9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ВЫВОЗ ЖБО</a:t>
            </a:r>
            <a:endParaRPr lang="ru-RU" sz="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endParaRPr lang="ru-RU" sz="9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ru-RU" sz="9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ПРОВЕДЕНА РАЗЪЯСНИТЕЛЬНАЯ РАБОТА С НАСЕЛЕНИЕМ О НЕОБХОДИМОСТИ ЗАКЛЮЧЕНИЯ ДОГОВОРОВ  ВОДООТВЕДЕНИЯ С ГАРАНТИРУЮЩЕЙ ОРГАНИЗАЦИЕЙ ИЛИ ОРГАНИЗАЦИЕЙ, ОСУЩЕСТВЛЯЮЩЕЙ ВЫВОЗ ЖБО И ИМЕЮЩЕЙ ДОГОВОР ВОДООТВЕДЕНИЯ С ГАРАНТИРУЮЩЕЙ ОРГАНИЗАЦИЕЙ</a:t>
            </a:r>
          </a:p>
          <a:p>
            <a:pPr lvl="0" algn="ctr"/>
            <a:endParaRPr lang="ru-RU" sz="9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ru-RU" sz="9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ЗАКЛЮЧЕНО 13 ДОГОВОРОВ С ПЕРЕВОЗЧИКАМИ ЖБО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3200725"/>
            <a:ext cx="3984172" cy="16290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ПРОВЕРЕНО </a:t>
            </a:r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46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АВТОМОЕК</a:t>
            </a:r>
          </a:p>
          <a:p>
            <a:pPr lvl="0" algn="ctr"/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УСТАНОВЛЕНО:</a:t>
            </a:r>
          </a:p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ИМЕЮТ ВЫГРЕБНЫЕ ЯМЫ (ДОГОВОРА НА ВЫВОЗ)</a:t>
            </a:r>
          </a:p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ИМЕЮТ ЗАМКНУТНЫЙ ЦИКЛ ОЧИСТКИ</a:t>
            </a:r>
          </a:p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23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ИМЕЮТ ДОГОВОРА С МУП «КОСТРОМАГОРВОДОКАНАЛ»</a:t>
            </a:r>
          </a:p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ИМЕЮТ ВЫПУСК НА РЕЛЬЕФ (НАПРАВЛЕНА ИНФОРМАЦИЯ В НАДЗОРНЫЕ ОРГАНЫ)</a:t>
            </a:r>
          </a:p>
          <a:p>
            <a:pPr lvl="0" algn="ctr"/>
            <a:endParaRPr lang="ru-RU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5960" y="5013176"/>
            <a:ext cx="8232080" cy="10801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ОРГАНИЗАЦИЯ НАДЛЕЖАЩЕГО ВЫВОЗА ЖБО И ОБЕСПЕЧЕНИЕ ИХ СЛИВА В СПЕЦИАЛЬНО ОБОРУДОВАННЫЕ МЕСТА: </a:t>
            </a:r>
          </a:p>
          <a:p>
            <a:pPr lvl="0" algn="ctr"/>
            <a:r>
              <a:rPr lang="ru-RU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УТВЕРЖДЕН ПОРЯДОК ВЫВОЗА ЖБО ИЗ НЕКАНАЛИЗОВАННЫХ ДОМОВЛАДЕНИЙ</a:t>
            </a:r>
            <a:endParaRPr lang="ru-RU" sz="1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>
                <a:cs typeface="Arial" charset="0"/>
              </a:rPr>
              <a:t>Структура расходов за 2014 год,</a:t>
            </a:r>
            <a:r>
              <a:rPr lang="ru-RU" sz="2800" dirty="0">
                <a:cs typeface="Arial" charset="0"/>
              </a:rPr>
              <a:t> млн. рублей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31175" y="1600200"/>
          <a:ext cx="7081649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r:id="rId3" imgW="8718036" imgH="5572227" progId="Excel.Chart.8">
                  <p:embed/>
                </p:oleObj>
              </mc:Choice>
              <mc:Fallback>
                <p:oleObj r:id="rId3" imgW="8718036" imgH="5572227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175" y="1600200"/>
                        <a:ext cx="7081649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906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651688"/>
            <a:ext cx="6235458" cy="32139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БЛАГОУСТРОЙСТВО ГОРОДСКИХ ТЕРРИТОРИЙ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44999623"/>
              </p:ext>
            </p:extLst>
          </p:nvPr>
        </p:nvGraphicFramePr>
        <p:xfrm>
          <a:off x="2763716" y="1207239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43415155"/>
              </p:ext>
            </p:extLst>
          </p:nvPr>
        </p:nvGraphicFramePr>
        <p:xfrm>
          <a:off x="2587870" y="1207239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5868" y="3068960"/>
            <a:ext cx="2795953" cy="15286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ОСНОВНЫЕ </a:t>
            </a:r>
          </a:p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НАПРАВЛЕНИЯ ДЕЯТЕЛЬНОСТИ</a:t>
            </a:r>
          </a:p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Администрации города Костромы в сфере благоустройства городских территорий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9427" y="670398"/>
            <a:ext cx="9205670" cy="536840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lvl="0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БЛАГОУСТРОЙСТВО ТЕРРИТОРИЙ ОБЩЕГО ПОЛЬЗОВАНИЯ</a:t>
            </a:r>
          </a:p>
          <a:p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4784" y="1100081"/>
            <a:ext cx="1981002" cy="2514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1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endParaRPr lang="ru-RU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УТВЕРЖДЕНО:</a:t>
            </a:r>
          </a:p>
          <a:p>
            <a:pPr lvl="0" algn="ctr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ГЕНЕРАЛЬНАЯ СХЕМА ОЧИСТКИ, НОРМЫ НАКОПЛЕНИЯ ТБО И КГМ НА 1 ЧЕЛОВЕКА В ГОД</a:t>
            </a:r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63659" y="3707703"/>
            <a:ext cx="1887680" cy="2514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ПОСАДКА ЗЕЛЕНЫХ НАСАЖДЕНИЙ</a:t>
            </a:r>
          </a:p>
          <a:p>
            <a:pPr algn="ctr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2 876 ШТ. </a:t>
            </a:r>
          </a:p>
          <a:p>
            <a:pPr algn="ctr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 В 2013 ГОДУ – 283 ШТ.)</a:t>
            </a:r>
          </a:p>
          <a:p>
            <a:pPr algn="ctr"/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ОФОРМЛЕНИЕ ЦВЕТНИКОВ</a:t>
            </a:r>
          </a:p>
          <a:p>
            <a:pPr algn="ctr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27 ШТ.</a:t>
            </a:r>
          </a:p>
          <a:p>
            <a:pPr algn="ctr"/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63659" y="1095174"/>
            <a:ext cx="1887680" cy="25082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ОПТИМИЗАЦИЯ ГРАФИКОВ ВЫВОЗА МУСОРА:</a:t>
            </a:r>
          </a:p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 11.00 ЧАСОВ ЕЖЕДНЕВНО</a:t>
            </a:r>
          </a:p>
          <a:p>
            <a:pPr algn="ctr"/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26456" y="3702047"/>
            <a:ext cx="1955153" cy="25082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АКАРИЦИДНАЯ ОБРАБОТКА ЗЕЛЕНЫХ ЗОН</a:t>
            </a:r>
          </a:p>
          <a:p>
            <a:pPr algn="ctr"/>
            <a:r>
              <a:rPr lang="ru-RU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335,2 ГА</a:t>
            </a:r>
          </a:p>
          <a:p>
            <a:pPr algn="ctr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(В 2013 ГОДУ – 262,3 ГА)</a:t>
            </a:r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44917" y="3707703"/>
            <a:ext cx="1859619" cy="25082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СНОС АВАРИЙНЫХ ДЕРЕВЬЕВ</a:t>
            </a:r>
          </a:p>
          <a:p>
            <a:pPr algn="ctr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915 ШТ.</a:t>
            </a:r>
          </a:p>
          <a:p>
            <a:pPr algn="ctr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(В 2013 ГОДУ -866 ШТ.)</a:t>
            </a:r>
          </a:p>
          <a:p>
            <a:pPr algn="ctr"/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ОБРЕЗКА:</a:t>
            </a:r>
          </a:p>
          <a:p>
            <a:pPr algn="ctr"/>
            <a:r>
              <a:rPr lang="ru-RU" sz="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САНИТАРНАЯ – </a:t>
            </a:r>
            <a:r>
              <a:rPr lang="ru-RU" sz="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952</a:t>
            </a:r>
            <a:r>
              <a:rPr lang="ru-RU" sz="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ШТ.</a:t>
            </a:r>
          </a:p>
          <a:p>
            <a:pPr algn="ctr"/>
            <a:r>
              <a:rPr lang="ru-RU" sz="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(В 2013 ГОДУ – 309)</a:t>
            </a:r>
          </a:p>
          <a:p>
            <a:pPr algn="ctr"/>
            <a:r>
              <a:rPr lang="ru-RU" sz="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ФОРМОВОЧНАЯ – </a:t>
            </a:r>
            <a:r>
              <a:rPr lang="ru-RU" sz="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868</a:t>
            </a:r>
            <a:r>
              <a:rPr lang="ru-RU" sz="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ШТ.</a:t>
            </a:r>
          </a:p>
          <a:p>
            <a:pPr algn="ctr"/>
            <a:r>
              <a:rPr lang="ru-RU" sz="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(В 2013 ГОДУ – 454 ШТ.)</a:t>
            </a:r>
          </a:p>
          <a:p>
            <a:pPr algn="ctr"/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4151847" y="7173416"/>
            <a:ext cx="3334125" cy="25082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БЛАГОУСТРОЙСТВО ПРИДОМОВЫХ ТЕРРИТОРИЙ:</a:t>
            </a:r>
          </a:p>
          <a:p>
            <a:pPr algn="ctr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АСФАЛЬТИРОВАНИЕ ДВОРОВЫХ ТЕРРИТОРИЙ (181 ДВОР)</a:t>
            </a:r>
          </a:p>
          <a:p>
            <a:pPr lvl="0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УСТАНОВКА ИГРОВОГО И СПОРТИВНОГО ОБОРУДОВАНИЯ (691 ШТ.)</a:t>
            </a:r>
          </a:p>
          <a:p>
            <a:pPr lvl="0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ПРИВЕДЕНИЕ В НОРМАТИВНОЕ СОСТОЯНИЕ ДЕТСКОГО ИГРОВОГО И СПОРТИВНОГО ОБОРУДОВАНИЯ ( 57 ШТ.)</a:t>
            </a:r>
          </a:p>
          <a:p>
            <a:pPr algn="ctr"/>
            <a:endParaRPr lang="ru-RU" sz="1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45" y="1313214"/>
            <a:ext cx="414079" cy="6782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33" y="3916479"/>
            <a:ext cx="457200" cy="6849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21" y="3803333"/>
            <a:ext cx="498963" cy="7980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0894" y="950476"/>
            <a:ext cx="827442" cy="77748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58" y="1400624"/>
            <a:ext cx="647282" cy="102029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96987" y="1119142"/>
            <a:ext cx="1984622" cy="2514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УТВЕРЖДЕНО ТЗ НА РАЗРАБОТКУ ИНВЕСТИЦИОННОЙ ПРОГРАММЫ ПО СТРОИТЕЛЬСТВУ МУСОРОСОРТИРОВОЧНОГО КОМПЛЕКСА С ПОЛИГОНОМ ТБО</a:t>
            </a:r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48" y="1326637"/>
            <a:ext cx="423863" cy="65137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716857" y="1095174"/>
            <a:ext cx="1887680" cy="25082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80000"/>
              </a:lnSpc>
            </a:pPr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80000"/>
              </a:lnSpc>
            </a:pPr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БЛАГОУСТРОЙСТВО </a:t>
            </a:r>
            <a:r>
              <a:rPr lang="ru-RU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ЗОН ОТДЫХА НА ВОДЕ</a:t>
            </a:r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lvl="0">
              <a:lnSpc>
                <a:spcPct val="80000"/>
              </a:lnSpc>
            </a:pPr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80000"/>
              </a:lnSpc>
            </a:pPr>
            <a:r>
              <a:rPr lang="ru-RU" sz="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 ПЛЯЖИ (УЛ.ЛЕСНАЯ, УЛ.ШИРОКАЯ, ПР.РЕЧНОЙ) СДАНЫ ВОВРЕМЯ.</a:t>
            </a:r>
            <a:endParaRPr lang="ru-RU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80000"/>
              </a:lnSpc>
            </a:pPr>
            <a:endParaRPr lang="ru-RU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80000"/>
              </a:lnSpc>
            </a:pPr>
            <a:r>
              <a:rPr lang="ru-RU" sz="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НАЧАТО ОБУСТРОЙСТВО ДОПОЛНИТЕЛЬНОГО ПЛЯЖА ПО ЧЕРНИГИНСКОЙ НАБ.</a:t>
            </a:r>
            <a:endParaRPr lang="ru-RU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80000"/>
              </a:lnSpc>
            </a:pPr>
            <a:r>
              <a:rPr lang="ru-RU" sz="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7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ПЛАНИРОВКА, КОРЧЕВАНИЕ, УСТАНОВЛЕНЫ РАЗДЕВАЛЬНЫЕ КАБИНЫ И КОНТЕЙНЕР</a:t>
            </a:r>
            <a:r>
              <a:rPr lang="ru-RU" sz="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121" y="1313214"/>
            <a:ext cx="842340" cy="824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45" y="3980070"/>
            <a:ext cx="680732" cy="97610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70633" y="3716720"/>
            <a:ext cx="1955153" cy="25082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БЛАГОУСТРОЙСТВО ЗОН ОТДЫХА:</a:t>
            </a:r>
          </a:p>
          <a:p>
            <a:pPr algn="ctr"/>
            <a:endParaRPr lang="ru-RU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МОЩЕНИЕ ПЛИТКОЙ ТРОТУАРА ПО УЛ.ЧАЙКОВСКОГО</a:t>
            </a:r>
          </a:p>
          <a:p>
            <a:pPr algn="ctr"/>
            <a:endParaRPr lang="ru-RU" sz="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УСТАНОВКА НОВЫХ ЛАВОЧЕК И УРН (УЛ.ЧАЙКОВСКОГО, УЛ.МОЛОЧНАЯ ГОРА, НАБ. Р.ВОЛГИ, ОСТАНОВКА У ФОНТАНА)</a:t>
            </a:r>
          </a:p>
          <a:p>
            <a:pPr algn="ctr"/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92" y="3803333"/>
            <a:ext cx="865634" cy="100279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70632" y="6305254"/>
            <a:ext cx="8233903" cy="30460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ВПЕРВЫЕ ВСЕ ЗАЯВКИ ЖИТЕЛЕЙ НА ПОСАДКУ САЖЕНЦЕВ УДОВЛЕТВОРЕНЫ ПОЛНОСТЬЮ (907 ДЕРЕВЬЕВ И КУСТАРНИКОВ)</a:t>
            </a:r>
          </a:p>
          <a:p>
            <a:pPr algn="ctr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РАБОТНИКИ, ЗАНЯТЫЕ НА ОБЩЕСТВЕННЫХ РАБОТАХ, ПЕРЕВЕДЕНЫ НА 7-МИ ДНЕВНУЮ РАБОЧУЮ НЕДЕЛЮ</a:t>
            </a:r>
          </a:p>
        </p:txBody>
      </p:sp>
    </p:spTree>
    <p:extLst>
      <p:ext uri="{BB962C8B-B14F-4D97-AF65-F5344CB8AC3E}">
        <p14:creationId xmlns:p14="http://schemas.microsoft.com/office/powerpoint/2010/main" val="21326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649694"/>
            <a:ext cx="8629407" cy="32139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lvl="0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РЕАЛИЗАЦИЯ ПРОГРАММЫ «БЛАГОУСТРОЙСТВО ДВОРОВЫХ ТЕРРИТОРИЙ  В 2011-2015 Г.Г.» 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31758900"/>
              </p:ext>
            </p:extLst>
          </p:nvPr>
        </p:nvGraphicFramePr>
        <p:xfrm>
          <a:off x="-46494" y="1540248"/>
          <a:ext cx="4618494" cy="390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91053" y="1207238"/>
            <a:ext cx="4629150" cy="492448"/>
            <a:chOff x="736587" y="1459139"/>
            <a:chExt cx="7217950" cy="49244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ПО КОЛИЧЕСТВУ, В ШТ.</a:t>
              </a:r>
              <a:endParaRPr lang="ru-RU" sz="11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720204" y="1207238"/>
            <a:ext cx="4233296" cy="492448"/>
            <a:chOff x="736587" y="1459139"/>
            <a:chExt cx="7217950" cy="49244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736587" y="1459139"/>
              <a:ext cx="7217950" cy="492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0881" tIns="35560" rIns="35560" bIns="3556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ПО СТОИМОСТИ, В МЛН. РУБ</a:t>
              </a:r>
              <a:endParaRPr lang="ru-RU" sz="11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431028362"/>
              </p:ext>
            </p:extLst>
          </p:nvPr>
        </p:nvGraphicFramePr>
        <p:xfrm>
          <a:off x="4484231" y="1454284"/>
          <a:ext cx="4618494" cy="420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1520" y="5373216"/>
            <a:ext cx="2736304" cy="113580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ВПЕРВЫЕ</a:t>
            </a:r>
          </a:p>
          <a:p>
            <a:pPr lvl="0" algn="ctr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ФИНАНСИРОВАНИЕ ОСВОЕНО НА 91,2%</a:t>
            </a:r>
          </a:p>
          <a:p>
            <a:pPr lvl="0" algn="ctr"/>
            <a:r>
              <a:rPr lang="ru-RU" sz="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(В 2011 ГОДУ – НА 25%,</a:t>
            </a:r>
          </a:p>
          <a:p>
            <a:pPr lvl="0" algn="ctr"/>
            <a:r>
              <a:rPr lang="ru-RU" sz="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2012 ГОДУ – 82%</a:t>
            </a:r>
          </a:p>
          <a:p>
            <a:pPr lvl="0" algn="ctr"/>
            <a:r>
              <a:rPr lang="ru-RU" sz="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2013 ГОДУ – 71%)</a:t>
            </a:r>
            <a:endParaRPr lang="ru-RU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5373216"/>
            <a:ext cx="2736304" cy="113580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ВПЕРВЫЕ </a:t>
            </a:r>
          </a:p>
          <a:p>
            <a:pPr lvl="0" algn="ctr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УСТАНОВКА ИГРОВОГО И СПОРТИВНОГО ОБОРУДОВАНИЯ ВЫПОЛНЕНА НА  100%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18708" y="5373216"/>
            <a:ext cx="2736304" cy="113580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ВПЕРВЫЕ</a:t>
            </a:r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lvl="0" algn="ctr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ВЫДЕЛЕНЫ И РЕАЛИЗОВАНЫ СРЕДСТВА</a:t>
            </a:r>
          </a:p>
          <a:p>
            <a:pPr lvl="0" algn="ctr"/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(1 МЛН. РУБ) НА ПРИВЕДЕНИЕ В НОРМАТИВНОЕ СОСТОЯНИЕ ДЕТСКОГО ИГРОВОГО И СПОРТИВНОГО ОБОРУДОВАНИЯ</a:t>
            </a:r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649693"/>
            <a:ext cx="9205670" cy="536840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lvl="0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САНИТАРНОЕ СОДЕРЖАНИЕ ГОРОДСКИХ ТЕРРИТОРИЙ </a:t>
            </a:r>
          </a:p>
          <a:p>
            <a:pPr lvl="0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ВЕСЕННИЙ МЕСЯЧНИК)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55852841"/>
              </p:ext>
            </p:extLst>
          </p:nvPr>
        </p:nvGraphicFramePr>
        <p:xfrm>
          <a:off x="323528" y="1100825"/>
          <a:ext cx="3429000" cy="4056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4211960" y="1187072"/>
            <a:ext cx="4626428" cy="5137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УБРАНО 130 УЛИЦ</a:t>
            </a:r>
            <a:endParaRPr lang="ru-RU" sz="1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11960" y="1778000"/>
            <a:ext cx="4626428" cy="4988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3044 ДВОРОВЫЕ ТЕРРИТОРИИ</a:t>
            </a:r>
            <a:endParaRPr lang="ru-RU" sz="1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11960" y="2348880"/>
            <a:ext cx="4626428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148 УЧРЕЖДЕНИЙ СОЦИАЛЬНОЙ СФЕРЫ</a:t>
            </a:r>
            <a:endParaRPr lang="ru-RU" sz="1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25018" y="2900439"/>
            <a:ext cx="4626428" cy="456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33 ПАРКА И СКВЕРА</a:t>
            </a:r>
            <a:endParaRPr lang="ru-RU" sz="1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11960" y="3429000"/>
            <a:ext cx="4626428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ГОРОДСКИХ КЛАДБИЩ</a:t>
            </a:r>
            <a:endParaRPr lang="ru-RU" sz="1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25018" y="4005064"/>
            <a:ext cx="4626428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ЛИКВИДИРОВАНО 258 СТИХИЙНЫХ СВАЛОК</a:t>
            </a:r>
            <a:endParaRPr lang="ru-RU" sz="1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25018" y="4581128"/>
            <a:ext cx="4626428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ОРГАНИЗОВАНО 5 СУББОТНИКОВ: 26.04.2014, 30.04.2014, 02.05.2014, 05.06.2014, 30.08.2014</a:t>
            </a:r>
            <a:r>
              <a:rPr lang="ru-RU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(В 2013 ГОДУ – 2 СУББОТНИКА)</a:t>
            </a:r>
            <a:endParaRPr lang="ru-RU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445224"/>
            <a:ext cx="8311893" cy="8886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3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ВПЕРВЫЕ: </a:t>
            </a:r>
            <a:endParaRPr lang="ru-RU" sz="12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AutoNum type="arabicParenR"/>
            </a:pP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ТЕРРИТОРИЯ ГОРОДА РАЗДЕЛЕНА НА ЗОНЫ</a:t>
            </a:r>
          </a:p>
          <a:p>
            <a:pPr marL="342900" lvl="0" indent="-342900">
              <a:buAutoNum type="arabicParenR"/>
            </a:pP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 УБОРКЕ ГОРОДА ПРИВЛЕЧЕНЫ КРУПНЫЕ ПРОМЫШЛЕННЫЕ ПРЕДПРИЯТИЯ (100 ПРЕДПРИЯТИЙ)</a:t>
            </a:r>
          </a:p>
          <a:p>
            <a:pPr marL="342900" lvl="0" indent="-342900">
              <a:buAutoNum type="arabicParenR"/>
            </a:pP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ПРИВЛЕЧЕННЫЕ ОРГАНИЗАЦИИ ОБЕСПЕЧЕНЫ ТАЛОНАМИ НА УТИЛИЗАЦИЮ МУСОРА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146" y="654802"/>
            <a:ext cx="9205670" cy="321396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РИТУАЛЬНЫХ УСЛУГ И СОДЕРЖАНИЕ МЕСТ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ЗАХОРОНЕНИЙ.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7853" y="2283162"/>
            <a:ext cx="1780183" cy="32177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3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endParaRPr lang="ru-RU" sz="1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endParaRPr lang="ru-RU" sz="13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ПЕРЕХОД НА БЛАНКИ СТРОГОЙ ОТЧЕТНОСТИ ПО ВЫДАЧЕ ПАСПОРТОВ ЗАХОРОНЕНИЙ И  РАЗРЕШЕНИЙ НА УСТАНОВКУ НАМОГИЛЬНЫХ СООРУЖЕНИЙ</a:t>
            </a:r>
            <a:endParaRPr lang="ru-RU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0436" y="2286338"/>
            <a:ext cx="1900658" cy="32145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1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endParaRPr lang="ru-RU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endParaRPr lang="ru-RU" sz="11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endParaRPr lang="ru-RU" sz="11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endParaRPr lang="ru-RU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endParaRPr lang="ru-RU" sz="11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endParaRPr lang="ru-RU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ПИЛОТНЫЙ ПРОЕКТ ПО ИНВЕНТАРИЗАЦИИ</a:t>
            </a:r>
          </a:p>
          <a:p>
            <a:pPr lvl="0" algn="ctr"/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ЗАХОРОНЕНИЙ (КЛАДБИЩЕ НА УЛ.КОСТРОМСКОЙ)</a:t>
            </a:r>
            <a:endParaRPr lang="ru-RU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35937" y="2286338"/>
            <a:ext cx="1924049" cy="32145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1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endParaRPr lang="ru-RU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endParaRPr lang="ru-RU" sz="11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РАЗРАБОТАН И НАЧАЛ РЕАЛИЗОВЫВАТЬСЯ ПЛАН МЕРОПРИЯТИЙ ПО МЕЛИОРАТИВНОМУ ОСУШЕНИЮ ТЕРРИТОРИИ КЛАДБИЩА НА УЛ.КОСТРОМСКОЙ</a:t>
            </a:r>
            <a:endParaRPr lang="ru-RU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60012" y="2258501"/>
            <a:ext cx="1762124" cy="32424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1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endParaRPr lang="ru-RU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endParaRPr lang="ru-RU" sz="11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endParaRPr lang="ru-RU" sz="11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РАЗРАБОТАНА И НАЧАЛА РЕАЛИЗОВЫВАТЬСЯ «ДОРОЖНАЯ КАРТА» ПО ПРИВЕДЕНИЮ ЮРИДИЧЕСКИХ ГРАНИЦ КЛАДБИЩ В СООТВЕТСВИЕ С ФАКТИЧЕСКИМИ</a:t>
            </a:r>
            <a:endParaRPr lang="ru-RU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43" y="2473418"/>
            <a:ext cx="673002" cy="7556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43" y="2520182"/>
            <a:ext cx="919244" cy="1193800"/>
          </a:xfrm>
          <a:prstGeom prst="rect">
            <a:avLst/>
          </a:prstGeom>
        </p:spPr>
      </p:pic>
      <p:pic>
        <p:nvPicPr>
          <p:cNvPr id="20" name="Рисунок 39" descr="подчеркивание размытое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51" y="2652955"/>
            <a:ext cx="660620" cy="6200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23" y="2696798"/>
            <a:ext cx="438901" cy="5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548680"/>
            <a:ext cx="9205670" cy="536840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РЕАЛИЗАЦИЯ ПИЛОТНОГО ПРОЕКТА ПО ИНВЕНТАРИЗАЦИИ ЗАХОРОНЕНИЙ</a:t>
            </a:r>
          </a:p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НА КЛАДБИЩЕ </a:t>
            </a:r>
            <a:r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УЛ.КОСТРОМСКОЙ 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712" y="1049804"/>
            <a:ext cx="3282551" cy="562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84" y="3703540"/>
            <a:ext cx="3049190" cy="253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9" descr="подчеркивание размытое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84" y="1397767"/>
            <a:ext cx="2931666" cy="211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00026" y="1207239"/>
            <a:ext cx="3000374" cy="6469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РАЗРАБОТАНА МЕТОДИКА ПРОВЕДЕНИЯ ИНВЕНТАРИЗАЦИИ ЗАХОРОНЕНИЙ</a:t>
            </a:r>
            <a:endParaRPr lang="ru-RU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0026" y="1944377"/>
            <a:ext cx="3000374" cy="74802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ОСУЩЕСТВЛЯЕТСЯ ВВОД В ЭЛЕКТРОННЫЙ ФОРМАТ СВЕДЕНИЙ, СОДЕРЖАЩИХСЯ В КНИГАХ УЧЕТА ЗАХОРОНЕНИЙ</a:t>
            </a:r>
            <a:endParaRPr lang="ru-RU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0026" y="2820500"/>
            <a:ext cx="3000374" cy="883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МЕТОДИКА ПРОВЕДЕНИЯ ИНВЕНТАРИЗАЦИИ ЗАХОРОНЕНИЙ ОТРАБОТАНА НА ПРИМЕРЕ ИНВЕНТАРИЗАЦИИ ОДНОЙ СЕКЦИИ КЛАДБИЩА ПО УЛ. КОСТРОМСКОЙ</a:t>
            </a:r>
            <a:endParaRPr lang="ru-RU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7597" y="3787872"/>
            <a:ext cx="3000374" cy="16988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ОПРЕДЕЛЕНА ПОТРЕБНОСТЬ В ТЕХНИЧЕСКИХ И ПРОГРАММНЫХ СРЕДСТВАХ ПРОВЕДЕНИЯ ИНВЕНТАРИЗАЦИИ ЗАХОРОНЕНИЙ  (СЕРВЕРНОЕ ПРОГРАММНОЕ ОБЕСПЕЧЕНИЕ; ПРИЛОЖЕНИЕ ДЛЯ ПОРТАТИВНОГО УСТРОЙСТВА НА БАЗЕ ОПЕРАЦИОННОЙ СИСТЕМЫ </a:t>
            </a:r>
            <a:r>
              <a:rPr lang="en-US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ANDRIOD</a:t>
            </a: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r>
              <a:rPr lang="en-US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ГЕОДЕЗИЧЕСКОЕ ОБОРУДОВАНИЕ)</a:t>
            </a:r>
            <a:endParaRPr lang="ru-RU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2358" y="5583877"/>
            <a:ext cx="3000374" cy="9401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ПРОРАБАТЫВАЕТСЯ ВОЗМОЖНОСТЬ ВЫДАЧИ ЭЛЕКТРОННЫХ ПАСПОРТОВ ЗАХОРОНЕНИЙ </a:t>
            </a:r>
            <a:endParaRPr lang="ru-RU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72" y="3862436"/>
            <a:ext cx="3223789" cy="254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5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708920"/>
            <a:ext cx="5279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Спасибо за внимание! 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Финансирование дополнительных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социальных гарантий в </a:t>
            </a:r>
            <a:r>
              <a:rPr lang="ru-RU" sz="2400" b="1" dirty="0" smtClean="0"/>
              <a:t>2014 году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</a:rPr>
              <a:t>125,2 млн. </a:t>
            </a:r>
            <a:r>
              <a:rPr lang="ru-RU" sz="2000" b="1" dirty="0" smtClean="0">
                <a:solidFill>
                  <a:srgbClr val="FF0000"/>
                </a:solidFill>
              </a:rPr>
              <a:t>руб</a:t>
            </a:r>
            <a:r>
              <a:rPr lang="ru-RU" sz="2000" dirty="0" smtClean="0"/>
              <a:t>. - </a:t>
            </a:r>
            <a:r>
              <a:rPr lang="ru-RU" sz="2000" dirty="0"/>
              <a:t>частичная оплата населению стоимости услуг отопления и горячего водоснабжения 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64,7 </a:t>
            </a:r>
            <a:r>
              <a:rPr lang="ru-RU" sz="2000" b="1" dirty="0">
                <a:solidFill>
                  <a:srgbClr val="FF0000"/>
                </a:solidFill>
              </a:rPr>
              <a:t>млн. руб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r>
              <a:rPr lang="ru-RU" sz="2000" dirty="0" smtClean="0"/>
              <a:t> </a:t>
            </a:r>
            <a:r>
              <a:rPr lang="ru-RU" sz="2000" dirty="0" smtClean="0"/>
              <a:t>- обеспечение питанием учащихся школ;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26,9 </a:t>
            </a:r>
            <a:r>
              <a:rPr lang="ru-RU" sz="2000" b="1" dirty="0">
                <a:solidFill>
                  <a:srgbClr val="FF0000"/>
                </a:solidFill>
              </a:rPr>
              <a:t>млн. </a:t>
            </a:r>
            <a:r>
              <a:rPr lang="ru-RU" sz="2000" b="1" dirty="0" err="1">
                <a:solidFill>
                  <a:srgbClr val="FF0000"/>
                </a:solidFill>
              </a:rPr>
              <a:t>руб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r>
              <a:rPr lang="ru-RU" sz="2000" dirty="0"/>
              <a:t>-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льготный проезд студентов, школьников и </a:t>
            </a:r>
            <a:r>
              <a:rPr lang="ru-RU" sz="2000" dirty="0" smtClean="0"/>
              <a:t>пенсионеров;</a:t>
            </a:r>
            <a:endParaRPr lang="ru-RU" sz="2000" dirty="0"/>
          </a:p>
          <a:p>
            <a:r>
              <a:rPr lang="ru-RU" sz="2000" b="1" dirty="0" smtClean="0">
                <a:solidFill>
                  <a:srgbClr val="FF0000"/>
                </a:solidFill>
              </a:rPr>
              <a:t>0,5 </a:t>
            </a:r>
            <a:r>
              <a:rPr lang="ru-RU" sz="2000" b="1" dirty="0">
                <a:solidFill>
                  <a:srgbClr val="FF0000"/>
                </a:solidFill>
              </a:rPr>
              <a:t>млн. </a:t>
            </a:r>
            <a:r>
              <a:rPr lang="ru-RU" sz="2000" b="1" dirty="0" smtClean="0">
                <a:solidFill>
                  <a:srgbClr val="FF0000"/>
                </a:solidFill>
              </a:rPr>
              <a:t>руб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r>
              <a:rPr lang="ru-RU" sz="2000" dirty="0" smtClean="0"/>
              <a:t>-</a:t>
            </a:r>
            <a:r>
              <a:rPr lang="ru-RU" sz="2000" dirty="0" smtClean="0">
                <a:solidFill>
                  <a:srgbClr val="FF0000"/>
                </a:solidFill>
              </a:rPr>
              <a:t>  </a:t>
            </a:r>
            <a:r>
              <a:rPr lang="ru-RU" sz="2000" dirty="0" smtClean="0"/>
              <a:t>выплаты </a:t>
            </a:r>
            <a:r>
              <a:rPr lang="ru-RU" sz="2000" dirty="0"/>
              <a:t>ветеранам, принимающим активное участие в деятельности общественных </a:t>
            </a:r>
            <a:r>
              <a:rPr lang="ru-RU" sz="2000" dirty="0" smtClean="0"/>
              <a:t>объединений;</a:t>
            </a:r>
            <a:endParaRPr lang="ru-RU" sz="2000" dirty="0"/>
          </a:p>
          <a:p>
            <a:r>
              <a:rPr lang="ru-RU" sz="2000" b="1" dirty="0">
                <a:solidFill>
                  <a:srgbClr val="FF0000"/>
                </a:solidFill>
              </a:rPr>
              <a:t>0,3 млн. </a:t>
            </a:r>
            <a:r>
              <a:rPr lang="ru-RU" sz="2000" b="1" dirty="0" err="1" smtClean="0">
                <a:solidFill>
                  <a:srgbClr val="FF0000"/>
                </a:solidFill>
              </a:rPr>
              <a:t>руб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r>
              <a:rPr lang="ru-RU" sz="2000" dirty="0" smtClean="0"/>
              <a:t>- «</a:t>
            </a:r>
            <a:r>
              <a:rPr lang="ru-RU" sz="2000" dirty="0" smtClean="0"/>
              <a:t>социальное» такси;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   Всего  </a:t>
            </a:r>
            <a:r>
              <a:rPr lang="ru-RU" sz="2000" b="1" dirty="0">
                <a:solidFill>
                  <a:srgbClr val="FF0000"/>
                </a:solidFill>
              </a:rPr>
              <a:t>более 218 млн. </a:t>
            </a:r>
            <a:r>
              <a:rPr lang="ru-RU" sz="2000" b="1" dirty="0" smtClean="0">
                <a:solidFill>
                  <a:srgbClr val="FF0000"/>
                </a:solidFill>
              </a:rPr>
              <a:t>рублей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437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Фон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9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gerb_for_s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048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" name="Скругленный прямоугольник 1"/>
          <p:cNvSpPr/>
          <p:nvPr/>
        </p:nvSpPr>
        <p:spPr>
          <a:xfrm>
            <a:off x="827088" y="44450"/>
            <a:ext cx="8101012" cy="642938"/>
          </a:xfrm>
          <a:prstGeom prst="roundRect">
            <a:avLst>
              <a:gd name="adj" fmla="val 30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latin typeface="+mj-lt"/>
              </a:rPr>
              <a:t>Инфраструктура образовательных организаций города Костромы</a:t>
            </a: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/>
        </p:nvGraphicFramePr>
        <p:xfrm>
          <a:off x="2771800" y="1628800"/>
          <a:ext cx="5022304" cy="326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Стрелка вправо 6"/>
          <p:cNvSpPr/>
          <p:nvPr/>
        </p:nvSpPr>
        <p:spPr>
          <a:xfrm rot="2736045">
            <a:off x="4919663" y="3886200"/>
            <a:ext cx="865188" cy="935037"/>
          </a:xfrm>
          <a:prstGeom prst="rightArrow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9168049">
            <a:off x="2433638" y="2925763"/>
            <a:ext cx="863600" cy="936625"/>
          </a:xfrm>
          <a:prstGeom prst="rightArrow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9144000" cy="338554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Администрация города Костромы</a:t>
            </a:r>
          </a:p>
        </p:txBody>
      </p:sp>
      <p:pic>
        <p:nvPicPr>
          <p:cNvPr id="9227" name="Диаграмма 1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429000"/>
            <a:ext cx="39608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Диаграмма 1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4133850"/>
            <a:ext cx="387032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9" name="Диаграмма 15"/>
          <p:cNvGraphicFramePr>
            <a:graphicFrameLocks/>
          </p:cNvGraphicFramePr>
          <p:nvPr/>
        </p:nvGraphicFramePr>
        <p:xfrm>
          <a:off x="-50800" y="569913"/>
          <a:ext cx="3594100" cy="226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r:id="rId8" imgW="3590855" imgH="2267909" progId="Excel.Chart.8">
                  <p:embed/>
                </p:oleObj>
              </mc:Choice>
              <mc:Fallback>
                <p:oleObj r:id="rId8" imgW="3590855" imgH="226790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569913"/>
                        <a:ext cx="3594100" cy="226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5508104" y="620688"/>
          <a:ext cx="363589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9" name="Двойная стрелка влево/вправо 18"/>
          <p:cNvSpPr/>
          <p:nvPr/>
        </p:nvSpPr>
        <p:spPr>
          <a:xfrm>
            <a:off x="3492500" y="908050"/>
            <a:ext cx="2159000" cy="1152525"/>
          </a:xfrm>
          <a:prstGeom prst="leftRightArrow">
            <a:avLst>
              <a:gd name="adj1" fmla="val 68954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Количество учащихся и воспитанников </a:t>
            </a:r>
          </a:p>
        </p:txBody>
      </p:sp>
    </p:spTree>
    <p:extLst>
      <p:ext uri="{BB962C8B-B14F-4D97-AF65-F5344CB8AC3E}">
        <p14:creationId xmlns:p14="http://schemas.microsoft.com/office/powerpoint/2010/main" val="32174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C:\Documents and Settings\Леверская О В\Мои документы\Презентации\Презентация\Фон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9" name="Объект 2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r:id="rId4" imgW="8327858" imgH="4627265" progId="Excel.Chart.8">
                  <p:embed/>
                </p:oleObj>
              </mc:Choice>
              <mc:Fallback>
                <p:oleObj r:id="rId4" imgW="8327858" imgH="462726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153400" cy="12954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FF0000"/>
                </a:solidFill>
              </a:rPr>
              <a:t>Информация об источниках финансирования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/>
            </a:r>
            <a:br>
              <a:rPr lang="ru-RU" altLang="ru-RU" sz="2400" b="1" dirty="0" smtClean="0">
                <a:solidFill>
                  <a:srgbClr val="FF0000"/>
                </a:solidFill>
              </a:rPr>
            </a:br>
            <a:r>
              <a:rPr lang="ru-RU" altLang="ru-RU" sz="2400" b="1" dirty="0" smtClean="0">
                <a:solidFill>
                  <a:srgbClr val="FF0000"/>
                </a:solidFill>
              </a:rPr>
              <a:t>учреждений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социальной сферы города Костромы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/>
            </a:r>
            <a:br>
              <a:rPr lang="ru-RU" altLang="ru-RU" sz="2400" b="1" dirty="0" smtClean="0">
                <a:solidFill>
                  <a:srgbClr val="FF0000"/>
                </a:solidFill>
              </a:rPr>
            </a:br>
            <a:r>
              <a:rPr lang="ru-RU" altLang="ru-RU" sz="2400" b="1" dirty="0" smtClean="0">
                <a:solidFill>
                  <a:srgbClr val="FF0000"/>
                </a:solidFill>
              </a:rPr>
              <a:t>за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период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2012-2014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гг.,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174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b="1" dirty="0"/>
              <a:t>Динамика открытия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дополнительных </a:t>
            </a:r>
            <a:r>
              <a:rPr lang="ru-RU" sz="2800" b="1" dirty="0"/>
              <a:t>мест в детских садах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6730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489491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Открытие нового детского сада на </a:t>
            </a:r>
            <a:r>
              <a:rPr lang="ru-RU" sz="2400" b="1" dirty="0" err="1" smtClean="0"/>
              <a:t>ул.Суслова</a:t>
            </a:r>
            <a:endParaRPr lang="ru-RU" sz="2400" b="1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738313"/>
            <a:ext cx="3312369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2" name="Picture 4" descr="C:\Users\Voronina\Desktop\детский са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556792"/>
            <a:ext cx="3888432" cy="34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07225"/>
      </p:ext>
    </p:extLst>
  </p:cSld>
  <p:clrMapOvr>
    <a:masterClrMapping/>
  </p:clrMapOvr>
  <p:transition spd="slow"/>
</p:sld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блака 1">
    <a:dk1>
      <a:srgbClr val="4D4D4D"/>
    </a:dk1>
    <a:lt1>
      <a:srgbClr val="FFFFFF"/>
    </a:lt1>
    <a:dk2>
      <a:srgbClr val="0000A4"/>
    </a:dk2>
    <a:lt2>
      <a:srgbClr val="B7E7FF"/>
    </a:lt2>
    <a:accent1>
      <a:srgbClr val="0099CC"/>
    </a:accent1>
    <a:accent2>
      <a:srgbClr val="00CC99"/>
    </a:accent2>
    <a:accent3>
      <a:srgbClr val="AAAACF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  <a:fontScheme name="Облака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3350</Words>
  <Application>Microsoft Office PowerPoint</Application>
  <PresentationFormat>Экран (4:3)</PresentationFormat>
  <Paragraphs>644</Paragraphs>
  <Slides>46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9" baseType="lpstr">
      <vt:lpstr>Тема Office</vt:lpstr>
      <vt:lpstr>1_Тема Office</vt:lpstr>
      <vt:lpstr>Диаграмма Microsoft Excel</vt:lpstr>
      <vt:lpstr>           Администрация города Костромы  ОТЧЕТ  о работе Администрации города Костромы и главы Администрации города Костромы за 2014 год       2015 год </vt:lpstr>
      <vt:lpstr>Презентация PowerPoint</vt:lpstr>
      <vt:lpstr>Презентация PowerPoint</vt:lpstr>
      <vt:lpstr>Структура расходов за 2014 год, млн. рублей</vt:lpstr>
      <vt:lpstr>Финансирование дополнительных  социальных гарантий в 2014 году</vt:lpstr>
      <vt:lpstr>Презентация PowerPoint</vt:lpstr>
      <vt:lpstr>Информация об источниках финансирования  учреждений социальной сферы города Костромы  за период 2012-2014 гг., млн. руб.</vt:lpstr>
      <vt:lpstr>Динамика открытия  дополнительных мест в детских садах</vt:lpstr>
      <vt:lpstr>Открытие нового детского сада на ул.Суслова</vt:lpstr>
      <vt:lpstr>Частный детский сад  на 220 мест  в микрорайоне Давыдовский -3</vt:lpstr>
      <vt:lpstr>Презентация PowerPoint</vt:lpstr>
      <vt:lpstr>Земельный контроль</vt:lpstr>
      <vt:lpstr>Презентация PowerPoint</vt:lpstr>
      <vt:lpstr>Презентация PowerPoint</vt:lpstr>
      <vt:lpstr>  Строительство и капитальный ремонт </vt:lpstr>
      <vt:lpstr>  Количество перевезенных пассажиров в динамике</vt:lpstr>
      <vt:lpstr>Результаты работы Управления муниципальных инспекций за 2014 год</vt:lpstr>
      <vt:lpstr>Количество составленных протоколов об административных правонарушениях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города Костромы  ОТЧЕТ  о работе главы Администрации города Костромы за период с июля 2012 по июль 2013       2013 год</dc:title>
  <dc:creator>Борисова Любовь Павловна</dc:creator>
  <cp:lastModifiedBy>Воронцова Юлия Владимировна</cp:lastModifiedBy>
  <cp:revision>112</cp:revision>
  <cp:lastPrinted>2014-05-22T08:29:10Z</cp:lastPrinted>
  <dcterms:created xsi:type="dcterms:W3CDTF">2013-09-04T13:51:29Z</dcterms:created>
  <dcterms:modified xsi:type="dcterms:W3CDTF">2015-04-24T13:10:03Z</dcterms:modified>
</cp:coreProperties>
</file>